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64" r:id="rId3"/>
    <p:sldId id="372" r:id="rId4"/>
    <p:sldId id="373" r:id="rId5"/>
    <p:sldId id="374" r:id="rId6"/>
    <p:sldId id="375" r:id="rId7"/>
    <p:sldId id="376" r:id="rId8"/>
    <p:sldId id="377" r:id="rId9"/>
    <p:sldId id="378" r:id="rId10"/>
    <p:sldId id="379" r:id="rId11"/>
    <p:sldId id="380" r:id="rId12"/>
    <p:sldId id="381" r:id="rId13"/>
    <p:sldId id="261" r:id="rId14"/>
    <p:sldId id="382" r:id="rId15"/>
    <p:sldId id="388" r:id="rId16"/>
    <p:sldId id="389" r:id="rId17"/>
    <p:sldId id="356" r:id="rId18"/>
    <p:sldId id="391" r:id="rId19"/>
    <p:sldId id="393" r:id="rId20"/>
    <p:sldId id="394" r:id="rId21"/>
    <p:sldId id="390" r:id="rId22"/>
    <p:sldId id="357" r:id="rId23"/>
    <p:sldId id="367" r:id="rId24"/>
    <p:sldId id="369" r:id="rId25"/>
    <p:sldId id="370" r:id="rId26"/>
    <p:sldId id="368" r:id="rId27"/>
    <p:sldId id="387" r:id="rId28"/>
    <p:sldId id="257" r:id="rId29"/>
    <p:sldId id="362" r:id="rId30"/>
    <p:sldId id="363" r:id="rId31"/>
    <p:sldId id="360" r:id="rId32"/>
    <p:sldId id="386" r:id="rId33"/>
    <p:sldId id="277" r:id="rId34"/>
    <p:sldId id="295" r:id="rId35"/>
    <p:sldId id="296" r:id="rId36"/>
    <p:sldId id="297" r:id="rId37"/>
    <p:sldId id="298" r:id="rId38"/>
    <p:sldId id="350" r:id="rId39"/>
    <p:sldId id="351" r:id="rId4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sorterViewPr>
    <p:cViewPr>
      <p:scale>
        <a:sx n="95" d="100"/>
        <a:sy n="95" d="100"/>
      </p:scale>
      <p:origin x="0" y="30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7D061-B749-4A2F-A3B1-931DE5752208}" type="datetimeFigureOut">
              <a:rPr kumimoji="1" lang="ja-JP" altLang="en-US" smtClean="0"/>
              <a:pPr/>
              <a:t>2015/2/14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BAD00-7EAF-4796-94BB-938237CE731C}" type="slidenum">
              <a:rPr kumimoji="1" lang="ja-JP" altLang="en-US" smtClean="0"/>
              <a:pPr/>
              <a:t>‹#›</a:t>
            </a:fld>
            <a:endParaRPr kumimoji="1" lang="ja-JP" altLang="en-US"/>
          </a:p>
        </p:txBody>
      </p:sp>
    </p:spTree>
    <p:extLst>
      <p:ext uri="{BB962C8B-B14F-4D97-AF65-F5344CB8AC3E}">
        <p14:creationId xmlns:p14="http://schemas.microsoft.com/office/powerpoint/2010/main" val="35863284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olland.com/jp/tourism/article/giethoorn-jp.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ireisland.n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ja.wikipedia.org/wiki/%E3%83%9E%E3%83%83%E3%82%BF%E3%83%BC%E3%83%9B%E3%83%AB%E3%83%B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ja.wikipedia.org/wiki/%E3%83%84%E3%82%A7%E3%83%AB%E3%83%9E%E3%83%83%E3%83%8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ja.wikipedia.org/wiki/%E3%83%9E%E3%82%AD%E3%83%8E%E3%83%BC%E5%B3%B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mackinacisland.org/getting-around/"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a.wikipedia.org/wiki/%E3%83%81%E3%83%A3%E3%83%B3%E3%83%8D%E3%83%AB%E8%AB%B8%E5%B3%B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ja.wikipedia.org/wiki/%E3%82%B5%E3%83%BC%E3%82%AF%E5%B3%B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a.wikipedia.org/wiki/%E3%83%B4%E3%82%A7%E3%83%8D%E3%83%81%E3%82%A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ja.wikipedia.org/wiki/%E3%83%B4%E3%82%A1%E3%83%9D%E3%83%AC%E3%83%83%E3%83%8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ja.wikipedia.org/wiki/%E3%83%95%E3%82%A7%E3%82%B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acumbrecita.gov.ar/hom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ja.wikipedia.org/wiki/%E3%82%A8%E3%82%B3%E3%83%84%E3%83%BC%E3%83%AA%E3%82%BA%E3%83%A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a.wikipedia.org/wiki/%E3%82%A4%E3%83%89%E3%83%A9%E5%B3%B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ja.wikipedia.org/wiki/%E3%82%B5%E3%83%AD%E3%83%8B%E3%82%AB%E8%AB%B8%E5%B3%B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aldheadisland.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a:t>
            </a:fld>
            <a:endParaRPr kumimoji="1" lang="ja-JP" altLang="en-US" dirty="0"/>
          </a:p>
        </p:txBody>
      </p:sp>
    </p:spTree>
    <p:extLst>
      <p:ext uri="{BB962C8B-B14F-4D97-AF65-F5344CB8AC3E}">
        <p14:creationId xmlns:p14="http://schemas.microsoft.com/office/powerpoint/2010/main" val="229855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ヒートホールン</a:t>
            </a:r>
            <a:r>
              <a:rPr lang="ja-JP" altLang="en-US" dirty="0" smtClean="0"/>
              <a:t>は住人</a:t>
            </a:r>
            <a:r>
              <a:rPr lang="en-US" altLang="ja-JP" dirty="0" smtClean="0"/>
              <a:t>2500</a:t>
            </a:r>
            <a:r>
              <a:rPr lang="ja-JP" altLang="en-US" dirty="0" smtClean="0"/>
              <a:t>人の小さな村で、「オランダのヴェネチア」という異名がある。アムステルダムの北東およそ</a:t>
            </a:r>
            <a:r>
              <a:rPr lang="en-US" altLang="ja-JP" dirty="0" smtClean="0"/>
              <a:t>88</a:t>
            </a:r>
            <a:r>
              <a:rPr lang="ja-JP" altLang="en-US" dirty="0" smtClean="0"/>
              <a:t>キロメートルにあるこの村では、運河の上に</a:t>
            </a:r>
            <a:r>
              <a:rPr lang="en-US" altLang="ja-JP" dirty="0" smtClean="0"/>
              <a:t>180</a:t>
            </a:r>
            <a:r>
              <a:rPr lang="ja-JP" altLang="en-US" dirty="0" smtClean="0"/>
              <a:t>もの橋がアーチを描き、さながら絵画のワンシーンだ。車の乗り入れは禁止されており、運河の移動は船、町の散策は徒歩による。</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10</a:t>
            </a:fld>
            <a:endParaRPr kumimoji="1" lang="ja-JP" altLang="en-US" dirty="0"/>
          </a:p>
        </p:txBody>
      </p:sp>
    </p:spTree>
    <p:extLst>
      <p:ext uri="{BB962C8B-B14F-4D97-AF65-F5344CB8AC3E}">
        <p14:creationId xmlns:p14="http://schemas.microsoft.com/office/powerpoint/2010/main" val="255697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ファイアー・アイランド</a:t>
            </a:r>
            <a:r>
              <a:rPr lang="ja-JP" altLang="en-US" dirty="0" smtClean="0"/>
              <a:t>は、ロング・アイランド南の沖に浮かぶ島だ。ビーチや入り江、公園やレトロな趣の町があり、暖かい時期には観光客が押し寄せる。地元の人も観光客も、移動は自転車か徒歩で、のんびりとした魅力的な雰囲気を楽しむのだ。</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11</a:t>
            </a:fld>
            <a:endParaRPr kumimoji="1" lang="ja-JP" altLang="en-US" dirty="0"/>
          </a:p>
        </p:txBody>
      </p:sp>
    </p:spTree>
    <p:extLst>
      <p:ext uri="{BB962C8B-B14F-4D97-AF65-F5344CB8AC3E}">
        <p14:creationId xmlns:p14="http://schemas.microsoft.com/office/powerpoint/2010/main" val="301442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ツェルマットは、スイス最高峰のひとつである有名な</a:t>
            </a:r>
            <a:r>
              <a:rPr lang="ja-JP" altLang="en-US" dirty="0" smtClean="0">
                <a:hlinkClick r:id="rId3"/>
              </a:rPr>
              <a:t>マッターホルン</a:t>
            </a:r>
            <a:r>
              <a:rPr lang="ja-JP" altLang="en-US" dirty="0" smtClean="0"/>
              <a:t>のふもとにある街だ。電気自動車以外は乗り入れが禁止されているため、空気汚染がない。おかげで、町からはクリアなマッターホルンを眺められるのだ。</a:t>
            </a:r>
          </a:p>
          <a:p>
            <a:r>
              <a:rPr lang="ja-JP" altLang="en-US" dirty="0" smtClean="0">
                <a:hlinkClick r:id="rId4"/>
              </a:rPr>
              <a:t>ツェルマット</a:t>
            </a:r>
            <a:r>
              <a:rPr lang="ja-JP" altLang="en-US" dirty="0" smtClean="0"/>
              <a:t>の人口は約</a:t>
            </a:r>
            <a:r>
              <a:rPr lang="en-US" altLang="ja-JP" dirty="0" smtClean="0"/>
              <a:t>5700</a:t>
            </a:r>
            <a:r>
              <a:rPr lang="ja-JP" altLang="en-US" dirty="0" smtClean="0"/>
              <a:t>人。地域経済のほとんどは観光業に依存しており、町の職業の約半数は、ホテルまたはレストラン関連。</a:t>
            </a:r>
            <a:endParaRPr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12</a:t>
            </a:fld>
            <a:endParaRPr kumimoji="1" lang="ja-JP" altLang="en-US" dirty="0"/>
          </a:p>
        </p:txBody>
      </p:sp>
    </p:spTree>
    <p:extLst>
      <p:ext uri="{BB962C8B-B14F-4D97-AF65-F5344CB8AC3E}">
        <p14:creationId xmlns:p14="http://schemas.microsoft.com/office/powerpoint/2010/main" val="91474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13</a:t>
            </a:fld>
            <a:endParaRPr kumimoji="1" lang="ja-JP" altLang="en-US"/>
          </a:p>
        </p:txBody>
      </p:sp>
    </p:spTree>
    <p:extLst>
      <p:ext uri="{BB962C8B-B14F-4D97-AF65-F5344CB8AC3E}">
        <p14:creationId xmlns:p14="http://schemas.microsoft.com/office/powerpoint/2010/main" val="331239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14</a:t>
            </a:fld>
            <a:endParaRPr kumimoji="1" lang="ja-JP" altLang="en-US"/>
          </a:p>
        </p:txBody>
      </p:sp>
    </p:spTree>
    <p:extLst>
      <p:ext uri="{BB962C8B-B14F-4D97-AF65-F5344CB8AC3E}">
        <p14:creationId xmlns:p14="http://schemas.microsoft.com/office/powerpoint/2010/main" val="170401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16</a:t>
            </a:fld>
            <a:endParaRPr kumimoji="1" lang="ja-JP" altLang="en-US"/>
          </a:p>
        </p:txBody>
      </p:sp>
    </p:spTree>
    <p:extLst>
      <p:ext uri="{BB962C8B-B14F-4D97-AF65-F5344CB8AC3E}">
        <p14:creationId xmlns:p14="http://schemas.microsoft.com/office/powerpoint/2010/main" val="222778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17</a:t>
            </a:fld>
            <a:endParaRPr kumimoji="1" lang="ja-JP" altLang="en-US"/>
          </a:p>
        </p:txBody>
      </p:sp>
    </p:spTree>
    <p:extLst>
      <p:ext uri="{BB962C8B-B14F-4D97-AF65-F5344CB8AC3E}">
        <p14:creationId xmlns:p14="http://schemas.microsoft.com/office/powerpoint/2010/main" val="114903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19</a:t>
            </a:fld>
            <a:endParaRPr kumimoji="1" lang="ja-JP" altLang="en-US"/>
          </a:p>
        </p:txBody>
      </p:sp>
    </p:spTree>
    <p:extLst>
      <p:ext uri="{BB962C8B-B14F-4D97-AF65-F5344CB8AC3E}">
        <p14:creationId xmlns:p14="http://schemas.microsoft.com/office/powerpoint/2010/main" val="3044160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20</a:t>
            </a:fld>
            <a:endParaRPr kumimoji="1" lang="ja-JP" altLang="en-US"/>
          </a:p>
        </p:txBody>
      </p:sp>
    </p:spTree>
    <p:extLst>
      <p:ext uri="{BB962C8B-B14F-4D97-AF65-F5344CB8AC3E}">
        <p14:creationId xmlns:p14="http://schemas.microsoft.com/office/powerpoint/2010/main" val="2756202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21</a:t>
            </a:fld>
            <a:endParaRPr kumimoji="1" lang="ja-JP" altLang="en-US"/>
          </a:p>
        </p:txBody>
      </p:sp>
    </p:spTree>
    <p:extLst>
      <p:ext uri="{BB962C8B-B14F-4D97-AF65-F5344CB8AC3E}">
        <p14:creationId xmlns:p14="http://schemas.microsoft.com/office/powerpoint/2010/main" val="162211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a:t>
            </a:fld>
            <a:endParaRPr kumimoji="1" lang="ja-JP" altLang="en-US" dirty="0"/>
          </a:p>
        </p:txBody>
      </p:sp>
    </p:spTree>
    <p:extLst>
      <p:ext uri="{BB962C8B-B14F-4D97-AF65-F5344CB8AC3E}">
        <p14:creationId xmlns:p14="http://schemas.microsoft.com/office/powerpoint/2010/main" val="1238179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22</a:t>
            </a:fld>
            <a:endParaRPr kumimoji="1" lang="ja-JP" altLang="en-US"/>
          </a:p>
        </p:txBody>
      </p:sp>
    </p:spTree>
    <p:extLst>
      <p:ext uri="{BB962C8B-B14F-4D97-AF65-F5344CB8AC3E}">
        <p14:creationId xmlns:p14="http://schemas.microsoft.com/office/powerpoint/2010/main" val="11064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23</a:t>
            </a:fld>
            <a:endParaRPr kumimoji="1" lang="ja-JP" altLang="en-US"/>
          </a:p>
        </p:txBody>
      </p:sp>
    </p:spTree>
    <p:extLst>
      <p:ext uri="{BB962C8B-B14F-4D97-AF65-F5344CB8AC3E}">
        <p14:creationId xmlns:p14="http://schemas.microsoft.com/office/powerpoint/2010/main" val="1720520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24</a:t>
            </a:fld>
            <a:endParaRPr kumimoji="1" lang="ja-JP" altLang="en-US"/>
          </a:p>
        </p:txBody>
      </p:sp>
    </p:spTree>
    <p:extLst>
      <p:ext uri="{BB962C8B-B14F-4D97-AF65-F5344CB8AC3E}">
        <p14:creationId xmlns:p14="http://schemas.microsoft.com/office/powerpoint/2010/main" val="1491419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25</a:t>
            </a:fld>
            <a:endParaRPr kumimoji="1" lang="ja-JP" altLang="en-US"/>
          </a:p>
        </p:txBody>
      </p:sp>
    </p:spTree>
    <p:extLst>
      <p:ext uri="{BB962C8B-B14F-4D97-AF65-F5344CB8AC3E}">
        <p14:creationId xmlns:p14="http://schemas.microsoft.com/office/powerpoint/2010/main" val="4001757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26</a:t>
            </a:fld>
            <a:endParaRPr kumimoji="1" lang="ja-JP" altLang="en-US"/>
          </a:p>
        </p:txBody>
      </p:sp>
    </p:spTree>
    <p:extLst>
      <p:ext uri="{BB962C8B-B14F-4D97-AF65-F5344CB8AC3E}">
        <p14:creationId xmlns:p14="http://schemas.microsoft.com/office/powerpoint/2010/main" val="2926801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28</a:t>
            </a:fld>
            <a:endParaRPr kumimoji="1" lang="ja-JP" altLang="en-US"/>
          </a:p>
        </p:txBody>
      </p:sp>
    </p:spTree>
    <p:extLst>
      <p:ext uri="{BB962C8B-B14F-4D97-AF65-F5344CB8AC3E}">
        <p14:creationId xmlns:p14="http://schemas.microsoft.com/office/powerpoint/2010/main" val="2557981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29</a:t>
            </a:fld>
            <a:endParaRPr kumimoji="1" lang="ja-JP" altLang="en-US"/>
          </a:p>
        </p:txBody>
      </p:sp>
    </p:spTree>
    <p:extLst>
      <p:ext uri="{BB962C8B-B14F-4D97-AF65-F5344CB8AC3E}">
        <p14:creationId xmlns:p14="http://schemas.microsoft.com/office/powerpoint/2010/main" val="953332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30</a:t>
            </a:fld>
            <a:endParaRPr kumimoji="1" lang="ja-JP" altLang="en-US"/>
          </a:p>
        </p:txBody>
      </p:sp>
    </p:spTree>
    <p:extLst>
      <p:ext uri="{BB962C8B-B14F-4D97-AF65-F5344CB8AC3E}">
        <p14:creationId xmlns:p14="http://schemas.microsoft.com/office/powerpoint/2010/main" val="2713649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94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94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146B01-C816-4364-BFBE-5592A362A6C0}" type="slidenum">
              <a:rPr lang="ja-JP" altLang="en-US" smtClean="0">
                <a:latin typeface="Arial" pitchFamily="34" charset="0"/>
              </a:rPr>
              <a:pPr/>
              <a:t>31</a:t>
            </a:fld>
            <a:endParaRPr lang="ja-JP" altLang="en-US" smtClean="0">
              <a:latin typeface="Arial" pitchFamily="34" charset="0"/>
            </a:endParaRPr>
          </a:p>
        </p:txBody>
      </p:sp>
    </p:spTree>
    <p:extLst>
      <p:ext uri="{BB962C8B-B14F-4D97-AF65-F5344CB8AC3E}">
        <p14:creationId xmlns:p14="http://schemas.microsoft.com/office/powerpoint/2010/main" val="3552987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32</a:t>
            </a:fld>
            <a:endParaRPr kumimoji="1" lang="ja-JP" altLang="en-US"/>
          </a:p>
        </p:txBody>
      </p:sp>
    </p:spTree>
    <p:extLst>
      <p:ext uri="{BB962C8B-B14F-4D97-AF65-F5344CB8AC3E}">
        <p14:creationId xmlns:p14="http://schemas.microsoft.com/office/powerpoint/2010/main" val="60663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五大湖の</a:t>
            </a:r>
            <a:r>
              <a:rPr lang="en-US" altLang="ja-JP" dirty="0" smtClean="0"/>
              <a:t>1</a:t>
            </a:r>
            <a:r>
              <a:rPr lang="ja-JP" altLang="en-US" dirty="0" smtClean="0"/>
              <a:t>つヒューロン湖に浮かぶ</a:t>
            </a:r>
            <a:r>
              <a:rPr lang="ja-JP" altLang="en-US" dirty="0" smtClean="0">
                <a:hlinkClick r:id="rId3"/>
              </a:rPr>
              <a:t>マキノー島</a:t>
            </a:r>
            <a:r>
              <a:rPr lang="ja-JP" altLang="en-US" dirty="0" smtClean="0"/>
              <a:t>で、エンジン付きの乗り物が</a:t>
            </a:r>
            <a:r>
              <a:rPr lang="ja-JP" altLang="en-US" dirty="0" smtClean="0">
                <a:hlinkClick r:id="rId4"/>
              </a:rPr>
              <a:t>すべて禁止</a:t>
            </a:r>
            <a:r>
              <a:rPr lang="ja-JP" altLang="en-US" dirty="0" smtClean="0"/>
              <a:t>されたのは</a:t>
            </a:r>
            <a:r>
              <a:rPr lang="en-US" altLang="ja-JP" dirty="0" smtClean="0"/>
              <a:t>1898</a:t>
            </a:r>
            <a:r>
              <a:rPr lang="ja-JP" altLang="en-US" dirty="0" smtClean="0"/>
              <a:t>年のことだ。現在では、夏になると家族連れやアウトドア好き、歴史に興味を持つ人たちでにぎわう観光地となった。徒歩以外の移動手段は自転車か馬車だけで、古き良き時代のアメリカの雰囲気が保たれている。</a:t>
            </a:r>
          </a:p>
          <a:p>
            <a:r>
              <a:rPr lang="ja-JP" altLang="en-US" dirty="0" smtClean="0"/>
              <a:t>島の定住者は</a:t>
            </a:r>
            <a:r>
              <a:rPr lang="en-US" altLang="ja-JP" dirty="0" smtClean="0"/>
              <a:t>500</a:t>
            </a:r>
            <a:r>
              <a:rPr lang="ja-JP" altLang="en-US" dirty="0" smtClean="0"/>
              <a:t>人強だが、毎年夏のピーク時には</a:t>
            </a:r>
            <a:r>
              <a:rPr lang="en-US" altLang="ja-JP" dirty="0" smtClean="0"/>
              <a:t>1</a:t>
            </a:r>
            <a:r>
              <a:rPr lang="ja-JP" altLang="en-US" dirty="0" smtClean="0"/>
              <a:t>日に約</a:t>
            </a:r>
            <a:r>
              <a:rPr lang="en-US" altLang="ja-JP" dirty="0" smtClean="0"/>
              <a:t>1</a:t>
            </a:r>
            <a:r>
              <a:rPr lang="ja-JP" altLang="en-US" dirty="0" smtClean="0"/>
              <a:t>万</a:t>
            </a:r>
            <a:r>
              <a:rPr lang="en-US" altLang="ja-JP" dirty="0" smtClean="0"/>
              <a:t>5000</a:t>
            </a:r>
            <a:r>
              <a:rPr lang="ja-JP" altLang="en-US" dirty="0" smtClean="0"/>
              <a:t>人もの人々が訪れる。島の大部分である</a:t>
            </a:r>
            <a:r>
              <a:rPr lang="en-US" altLang="ja-JP" dirty="0" smtClean="0"/>
              <a:t>82</a:t>
            </a:r>
            <a:r>
              <a:rPr lang="ja-JP" altLang="en-US" dirty="0" smtClean="0"/>
              <a:t>％がマキノー島州立公園に指定されている。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3</a:t>
            </a:fld>
            <a:endParaRPr kumimoji="1" lang="ja-JP" altLang="en-US" dirty="0"/>
          </a:p>
        </p:txBody>
      </p:sp>
    </p:spTree>
    <p:extLst>
      <p:ext uri="{BB962C8B-B14F-4D97-AF65-F5344CB8AC3E}">
        <p14:creationId xmlns:p14="http://schemas.microsoft.com/office/powerpoint/2010/main" val="1374622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33</a:t>
            </a:fld>
            <a:endParaRPr kumimoji="1" lang="ja-JP" altLang="en-US" dirty="0"/>
          </a:p>
        </p:txBody>
      </p:sp>
    </p:spTree>
    <p:extLst>
      <p:ext uri="{BB962C8B-B14F-4D97-AF65-F5344CB8AC3E}">
        <p14:creationId xmlns:p14="http://schemas.microsoft.com/office/powerpoint/2010/main" val="2705052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34</a:t>
            </a:fld>
            <a:endParaRPr kumimoji="1" lang="ja-JP" altLang="en-US" dirty="0"/>
          </a:p>
        </p:txBody>
      </p:sp>
    </p:spTree>
    <p:extLst>
      <p:ext uri="{BB962C8B-B14F-4D97-AF65-F5344CB8AC3E}">
        <p14:creationId xmlns:p14="http://schemas.microsoft.com/office/powerpoint/2010/main" val="1092397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35</a:t>
            </a:fld>
            <a:endParaRPr kumimoji="1" lang="ja-JP" altLang="en-US"/>
          </a:p>
        </p:txBody>
      </p:sp>
    </p:spTree>
    <p:extLst>
      <p:ext uri="{BB962C8B-B14F-4D97-AF65-F5344CB8AC3E}">
        <p14:creationId xmlns:p14="http://schemas.microsoft.com/office/powerpoint/2010/main" val="3412605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36</a:t>
            </a:fld>
            <a:endParaRPr kumimoji="1" lang="ja-JP" altLang="en-US"/>
          </a:p>
        </p:txBody>
      </p:sp>
    </p:spTree>
    <p:extLst>
      <p:ext uri="{BB962C8B-B14F-4D97-AF65-F5344CB8AC3E}">
        <p14:creationId xmlns:p14="http://schemas.microsoft.com/office/powerpoint/2010/main" val="1871903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37</a:t>
            </a:fld>
            <a:endParaRPr kumimoji="1" lang="ja-JP" altLang="en-US"/>
          </a:p>
        </p:txBody>
      </p:sp>
    </p:spTree>
    <p:extLst>
      <p:ext uri="{BB962C8B-B14F-4D97-AF65-F5344CB8AC3E}">
        <p14:creationId xmlns:p14="http://schemas.microsoft.com/office/powerpoint/2010/main" val="1425756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38</a:t>
            </a:fld>
            <a:endParaRPr kumimoji="1" lang="ja-JP" altLang="en-US"/>
          </a:p>
        </p:txBody>
      </p:sp>
    </p:spTree>
    <p:extLst>
      <p:ext uri="{BB962C8B-B14F-4D97-AF65-F5344CB8AC3E}">
        <p14:creationId xmlns:p14="http://schemas.microsoft.com/office/powerpoint/2010/main" val="506607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39</a:t>
            </a:fld>
            <a:endParaRPr kumimoji="1" lang="ja-JP" altLang="en-US"/>
          </a:p>
        </p:txBody>
      </p:sp>
    </p:spTree>
    <p:extLst>
      <p:ext uri="{BB962C8B-B14F-4D97-AF65-F5344CB8AC3E}">
        <p14:creationId xmlns:p14="http://schemas.microsoft.com/office/powerpoint/2010/main" val="407021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フランスのノルマンディ沖にあるサーク島は、</a:t>
            </a:r>
            <a:r>
              <a:rPr lang="ja-JP" altLang="en-US" dirty="0" smtClean="0">
                <a:hlinkClick r:id="rId3"/>
              </a:rPr>
              <a:t>英国領チャンネル諸島</a:t>
            </a:r>
            <a:r>
              <a:rPr lang="ja-JP" altLang="en-US" dirty="0" smtClean="0"/>
              <a:t>のひとつだ。島内で許可されているエンジン付きの乗り物はトラクターのみ。移動は徒歩か、馬車や自転車を利用するしかない。</a:t>
            </a:r>
          </a:p>
          <a:p>
            <a:r>
              <a:rPr lang="ja-JP" altLang="en-US" dirty="0" smtClean="0">
                <a:hlinkClick r:id="rId4"/>
              </a:rPr>
              <a:t>サーク島</a:t>
            </a:r>
            <a:r>
              <a:rPr lang="ja-JP" altLang="en-US" dirty="0" smtClean="0"/>
              <a:t>では、バスや消防車、救急車も、トラクターがけん引する。舗装道路も、観光名所である断崖絶壁の道</a:t>
            </a:r>
            <a:r>
              <a:rPr lang="en-US" altLang="ja-JP" dirty="0" smtClean="0"/>
              <a:t>1</a:t>
            </a:r>
            <a:r>
              <a:rPr lang="ja-JP" altLang="en-US" dirty="0" smtClean="0"/>
              <a:t>本以外は存在しない。人口は約</a:t>
            </a:r>
            <a:r>
              <a:rPr lang="en-US" altLang="ja-JP" dirty="0" smtClean="0"/>
              <a:t>600</a:t>
            </a:r>
            <a:r>
              <a:rPr lang="ja-JP" altLang="en-US" dirty="0" smtClean="0"/>
              <a:t>人。独自の法律や自治権があり、</a:t>
            </a:r>
            <a:r>
              <a:rPr lang="en-US" altLang="ja-JP" dirty="0" smtClean="0"/>
              <a:t>2008</a:t>
            </a:r>
            <a:r>
              <a:rPr lang="ja-JP" altLang="en-US" dirty="0" smtClean="0"/>
              <a:t>年までの長い間、領主が統治する封建制であり、地主階級が議員を務めていた。</a:t>
            </a:r>
            <a:r>
              <a:rPr lang="en-US" altLang="ja-JP" dirty="0" smtClean="0"/>
              <a:t>2008</a:t>
            </a:r>
            <a:r>
              <a:rPr lang="ja-JP" altLang="en-US" dirty="0" smtClean="0"/>
              <a:t>年</a:t>
            </a:r>
            <a:r>
              <a:rPr lang="en-US" altLang="ja-JP" dirty="0" smtClean="0"/>
              <a:t>12</a:t>
            </a:r>
            <a:r>
              <a:rPr lang="ja-JP" altLang="en-US" dirty="0" smtClean="0"/>
              <a:t>月に初の選挙が行われ、民主制に移行した。</a:t>
            </a:r>
            <a:endParaRPr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4</a:t>
            </a:fld>
            <a:endParaRPr kumimoji="1" lang="ja-JP" altLang="en-US" dirty="0"/>
          </a:p>
        </p:txBody>
      </p:sp>
    </p:spTree>
    <p:extLst>
      <p:ext uri="{BB962C8B-B14F-4D97-AF65-F5344CB8AC3E}">
        <p14:creationId xmlns:p14="http://schemas.microsoft.com/office/powerpoint/2010/main" val="168987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ヴェネツィア</a:t>
            </a:r>
            <a:r>
              <a:rPr lang="ja-JP" altLang="en-US" dirty="0" smtClean="0"/>
              <a:t>のくねくねとした狭い小道を自動車が走っていたら、すべてが台無しになってしまうだろう。有名な運河ではぜひゴンドラに乗ろう。住民も観光客も、ヴェネツィア市内の移動や、ムラノ島やリド島など周辺の島々との行き来には</a:t>
            </a:r>
            <a:r>
              <a:rPr lang="ja-JP" altLang="en-US" dirty="0" smtClean="0">
                <a:hlinkClick r:id="rId4"/>
              </a:rPr>
              <a:t>ヴァポレット</a:t>
            </a:r>
            <a:r>
              <a:rPr lang="ja-JP" altLang="en-US" dirty="0" smtClean="0"/>
              <a:t>（水上バス）を利用する</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5</a:t>
            </a:fld>
            <a:endParaRPr kumimoji="1" lang="ja-JP" altLang="en-US" dirty="0"/>
          </a:p>
        </p:txBody>
      </p:sp>
    </p:spTree>
    <p:extLst>
      <p:ext uri="{BB962C8B-B14F-4D97-AF65-F5344CB8AC3E}">
        <p14:creationId xmlns:p14="http://schemas.microsoft.com/office/powerpoint/2010/main" val="317969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世界遺産にも登録されているフェズのメディナ（フェズ旧市街）は、迷路のように入り組んだ古い街並みを持つ。車がいないので、とても不思議な雰囲気だ。</a:t>
            </a:r>
          </a:p>
          <a:p>
            <a:r>
              <a:rPr lang="ja-JP" altLang="en-US" dirty="0" smtClean="0">
                <a:hlinkClick r:id="rId3"/>
              </a:rPr>
              <a:t>フェズ</a:t>
            </a:r>
            <a:r>
              <a:rPr lang="ja-JP" altLang="en-US" dirty="0" smtClean="0"/>
              <a:t>はアフリカ北西端、モロッコ王国北部の内陸都市。旧来からの輸送手段であるロバが人の運搬や荷物運びのためにレンタルできるよう制度化されており、ナンバープレートを付けたロバたちがいる。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6</a:t>
            </a:fld>
            <a:endParaRPr kumimoji="1" lang="ja-JP" altLang="en-US" dirty="0"/>
          </a:p>
        </p:txBody>
      </p:sp>
    </p:spTree>
    <p:extLst>
      <p:ext uri="{BB962C8B-B14F-4D97-AF65-F5344CB8AC3E}">
        <p14:creationId xmlns:p14="http://schemas.microsoft.com/office/powerpoint/2010/main" val="126601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ラ・クンブレシータ</a:t>
            </a:r>
            <a:r>
              <a:rPr lang="ja-JP" altLang="en-US" dirty="0" smtClean="0"/>
              <a:t>は、アルゼンチンのカラムチッタ・バレー地方にある、絵画のように美しい小さな町だ。山あいにあるこの村では、移動の手段が徒歩しか許されていないため、おとぎ話のような雰囲気が漂う。</a:t>
            </a:r>
          </a:p>
          <a:p>
            <a:r>
              <a:rPr lang="ja-JP" altLang="en-US" dirty="0" smtClean="0">
                <a:hlinkClick r:id="rId4"/>
              </a:rPr>
              <a:t>エコツーリズム</a:t>
            </a:r>
            <a:r>
              <a:rPr lang="ja-JP" altLang="en-US" dirty="0" smtClean="0"/>
              <a:t>が盛んで、観光客は森をハイキングしたり、滝を眺めたり、星空の下でのキャンプを楽しんだりする。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a:t>
            </a:fld>
            <a:endParaRPr kumimoji="1" lang="ja-JP" altLang="en-US" dirty="0"/>
          </a:p>
        </p:txBody>
      </p:sp>
    </p:spTree>
    <p:extLst>
      <p:ext uri="{BB962C8B-B14F-4D97-AF65-F5344CB8AC3E}">
        <p14:creationId xmlns:p14="http://schemas.microsoft.com/office/powerpoint/2010/main" val="397011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絵に描いたような美しいエーゲ海に浮かぶ</a:t>
            </a:r>
            <a:r>
              <a:rPr lang="ja-JP" altLang="en-US" dirty="0" smtClean="0">
                <a:hlinkClick r:id="rId3"/>
              </a:rPr>
              <a:t>イドラ島</a:t>
            </a:r>
            <a:r>
              <a:rPr lang="ja-JP" altLang="en-US" dirty="0" smtClean="0"/>
              <a:t>は、まさに天国だ。車輪のついた乗り物は一切禁止されており、自動車もバイクもいない。石畳の道は完全に歩行者とロバのものだ。</a:t>
            </a:r>
          </a:p>
          <a:p>
            <a:r>
              <a:rPr lang="ja-JP" altLang="en-US" dirty="0" smtClean="0">
                <a:hlinkClick r:id="rId4"/>
              </a:rPr>
              <a:t>サロニカ諸島</a:t>
            </a:r>
            <a:r>
              <a:rPr lang="ja-JP" altLang="en-US" dirty="0" smtClean="0"/>
              <a:t>に属すイドラ島は、保存状態の良い古い建物や、目の覚めるような青い海、人目につかない入り江や、ハイキングにぴったりの風光明媚な海岸でも有名である。</a:t>
            </a:r>
            <a:endParaRPr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8</a:t>
            </a:fld>
            <a:endParaRPr kumimoji="1" lang="ja-JP" altLang="en-US" dirty="0"/>
          </a:p>
        </p:txBody>
      </p:sp>
    </p:spTree>
    <p:extLst>
      <p:ext uri="{BB962C8B-B14F-4D97-AF65-F5344CB8AC3E}">
        <p14:creationId xmlns:p14="http://schemas.microsoft.com/office/powerpoint/2010/main" val="128558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ボールドヘッド・アイランド</a:t>
            </a:r>
            <a:r>
              <a:rPr lang="ja-JP" altLang="en-US" dirty="0" smtClean="0"/>
              <a:t>に行く時は、悩みも車も一切置いていこう。ビーチや海辺のゴルフコース、居心地のいいコテッジがたくさんあるこの島での移動手段は、ゴルフカートと自転車と徒歩だけだ。</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9</a:t>
            </a:fld>
            <a:endParaRPr kumimoji="1" lang="ja-JP" altLang="en-US" dirty="0"/>
          </a:p>
        </p:txBody>
      </p:sp>
    </p:spTree>
    <p:extLst>
      <p:ext uri="{BB962C8B-B14F-4D97-AF65-F5344CB8AC3E}">
        <p14:creationId xmlns:p14="http://schemas.microsoft.com/office/powerpoint/2010/main" val="421897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18641F-DD65-4787-A55D-0C139405C6A7}"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C40074-485B-4FCB-B723-1BB23D0CFBE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8641F-DD65-4787-A55D-0C139405C6A7}" type="datetimeFigureOut">
              <a:rPr kumimoji="1" lang="ja-JP" altLang="en-US" smtClean="0"/>
              <a:pPr/>
              <a:t>2015/2/14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40074-485B-4FCB-B723-1BB23D0CFBE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google753.up.n.seesaa.net/google753/image/venice_w000.jpg?d=a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ja.wikipedia.org/wiki/%E3%83%95%E3%82%A1%E3%82%A4%E3%83%AB:Shiodome2.jpg" TargetMode="External"/><Relationship Id="rId7"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upload.wikimedia.org/wikipedia/commons/8/85/GRAND_FRONT_OSAKA_Block_A_and_B.JPG"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12776"/>
            <a:ext cx="7772400" cy="3672407"/>
          </a:xfrm>
          <a:ln w="28575">
            <a:solidFill>
              <a:schemeClr val="tx1"/>
            </a:solidFill>
          </a:ln>
        </p:spPr>
        <p:txBody>
          <a:bodyPr>
            <a:normAutofit/>
          </a:bodyPr>
          <a:lstStyle/>
          <a:p>
            <a:r>
              <a:rPr kumimoji="1" lang="ja-JP" altLang="en-US" sz="5400" dirty="0" smtClean="0"/>
              <a:t>都市環境情報論　第九回</a:t>
            </a:r>
            <a:r>
              <a:rPr kumimoji="1" lang="en-US" altLang="ja-JP" sz="5400" dirty="0" smtClean="0"/>
              <a:t/>
            </a:r>
            <a:br>
              <a:rPr kumimoji="1" lang="en-US" altLang="ja-JP" sz="5400" dirty="0" smtClean="0"/>
            </a:br>
            <a:r>
              <a:rPr lang="en-US" altLang="ja-JP" sz="5400" dirty="0" smtClean="0"/>
              <a:t/>
            </a:r>
            <a:br>
              <a:rPr lang="en-US" altLang="ja-JP" sz="5400" dirty="0" smtClean="0"/>
            </a:br>
            <a:r>
              <a:rPr lang="ja-JP" altLang="en-US" sz="5400" dirty="0" smtClean="0"/>
              <a:t>街を支える物流とコンビニ</a:t>
            </a:r>
            <a:endParaRPr kumimoji="1" lang="ja-JP" alt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en-US" altLang="ja-JP" b="1" dirty="0" smtClean="0"/>
              <a:t>8</a:t>
            </a:r>
            <a:r>
              <a:rPr lang="ja-JP" altLang="en-US" b="1" dirty="0" smtClean="0"/>
              <a:t>　オランダのヒートホールン</a:t>
            </a:r>
            <a:endParaRPr kumimoji="1" lang="ja-JP" altLang="en-US" dirty="0"/>
          </a:p>
        </p:txBody>
      </p:sp>
      <p:pic>
        <p:nvPicPr>
          <p:cNvPr id="7170" name="Picture 2" descr="http://i.huffpost.com/gen/1641447/thumbs/o-GIETHOORN-570.jpg?1"/>
          <p:cNvPicPr>
            <a:picLocks noChangeAspect="1" noChangeArrowheads="1"/>
          </p:cNvPicPr>
          <p:nvPr/>
        </p:nvPicPr>
        <p:blipFill>
          <a:blip r:embed="rId3" cstate="print"/>
          <a:srcRect/>
          <a:stretch>
            <a:fillRect/>
          </a:stretch>
        </p:blipFill>
        <p:spPr bwMode="auto">
          <a:xfrm>
            <a:off x="1304691" y="1628800"/>
            <a:ext cx="6894623" cy="460851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ln w="38100">
            <a:solidFill>
              <a:schemeClr val="tx1"/>
            </a:solidFill>
          </a:ln>
        </p:spPr>
        <p:txBody>
          <a:bodyPr>
            <a:normAutofit fontScale="90000"/>
          </a:bodyPr>
          <a:lstStyle/>
          <a:p>
            <a:r>
              <a:rPr lang="en-US" altLang="ja-JP" b="1" dirty="0" smtClean="0"/>
              <a:t>9</a:t>
            </a:r>
            <a:r>
              <a:rPr lang="ja-JP" altLang="en-US" b="1" dirty="0" smtClean="0"/>
              <a:t>　ニューヨーク州の</a:t>
            </a:r>
            <a:r>
              <a:rPr lang="en-US" altLang="ja-JP" b="1" dirty="0" smtClean="0"/>
              <a:t/>
            </a:r>
            <a:br>
              <a:rPr lang="en-US" altLang="ja-JP" b="1" dirty="0" smtClean="0"/>
            </a:br>
            <a:r>
              <a:rPr lang="ja-JP" altLang="en-US" b="1" dirty="0" smtClean="0"/>
              <a:t>ファイアー・アイランド</a:t>
            </a:r>
            <a:endParaRPr kumimoji="1" lang="ja-JP" altLang="en-US" dirty="0"/>
          </a:p>
        </p:txBody>
      </p:sp>
      <p:pic>
        <p:nvPicPr>
          <p:cNvPr id="31746" name="Picture 2" descr="http://i.huffpost.com/gen/1641556/thumbs/o-OCEAN-BEACH-FIRE-ISLAND-NY-570.jpg?1"/>
          <p:cNvPicPr>
            <a:picLocks noChangeAspect="1" noChangeArrowheads="1"/>
          </p:cNvPicPr>
          <p:nvPr/>
        </p:nvPicPr>
        <p:blipFill>
          <a:blip r:embed="rId3" cstate="print"/>
          <a:srcRect/>
          <a:stretch>
            <a:fillRect/>
          </a:stretch>
        </p:blipFill>
        <p:spPr bwMode="auto">
          <a:xfrm>
            <a:off x="1085954" y="1612391"/>
            <a:ext cx="6654398" cy="498496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ln w="38100">
            <a:solidFill>
              <a:schemeClr val="tx1">
                <a:lumMod val="95000"/>
                <a:lumOff val="5000"/>
              </a:schemeClr>
            </a:solidFill>
          </a:ln>
        </p:spPr>
        <p:txBody>
          <a:bodyPr/>
          <a:lstStyle/>
          <a:p>
            <a:r>
              <a:rPr lang="en-US" altLang="ja-JP" b="1" dirty="0" smtClean="0"/>
              <a:t>10</a:t>
            </a:r>
            <a:r>
              <a:rPr lang="ja-JP" altLang="en-US" b="1" dirty="0" smtClean="0"/>
              <a:t>　スイスのツェルマット</a:t>
            </a:r>
            <a:endParaRPr kumimoji="1" lang="ja-JP" altLang="en-US" dirty="0"/>
          </a:p>
        </p:txBody>
      </p:sp>
      <p:pic>
        <p:nvPicPr>
          <p:cNvPr id="33794" name="Picture 2" descr="http://i.huffpost.com/gen/1641618/thumbs/o-ZERMATT-570.jpg?2"/>
          <p:cNvPicPr>
            <a:picLocks noChangeAspect="1" noChangeArrowheads="1"/>
          </p:cNvPicPr>
          <p:nvPr/>
        </p:nvPicPr>
        <p:blipFill>
          <a:blip r:embed="rId3" cstate="print"/>
          <a:srcRect/>
          <a:stretch>
            <a:fillRect/>
          </a:stretch>
        </p:blipFill>
        <p:spPr bwMode="auto">
          <a:xfrm>
            <a:off x="798934" y="1753716"/>
            <a:ext cx="7157442" cy="47716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rgbClr val="FFFF00"/>
          </a:solidFill>
          <a:ln>
            <a:solidFill>
              <a:schemeClr val="accent1"/>
            </a:solidFill>
          </a:ln>
        </p:spPr>
        <p:txBody>
          <a:bodyPr/>
          <a:lstStyle/>
          <a:p>
            <a:r>
              <a:rPr kumimoji="1" lang="ja-JP" altLang="en-US" dirty="0" smtClean="0"/>
              <a:t>ヴェニス</a:t>
            </a:r>
            <a:endParaRPr kumimoji="1" lang="ja-JP" altLang="en-US" dirty="0"/>
          </a:p>
        </p:txBody>
      </p:sp>
      <p:sp>
        <p:nvSpPr>
          <p:cNvPr id="3" name="コンテンツ プレースホルダ 2"/>
          <p:cNvSpPr>
            <a:spLocks noGrp="1"/>
          </p:cNvSpPr>
          <p:nvPr>
            <p:ph idx="1"/>
          </p:nvPr>
        </p:nvSpPr>
        <p:spPr>
          <a:xfrm>
            <a:off x="0" y="1412776"/>
            <a:ext cx="9144000" cy="5445224"/>
          </a:xfrm>
        </p:spPr>
        <p:txBody>
          <a:bodyPr>
            <a:normAutofit/>
          </a:bodyPr>
          <a:lstStyle/>
          <a:p>
            <a:r>
              <a:rPr lang="ja-JP" altLang="ja-JP" dirty="0" smtClean="0"/>
              <a:t>地上では、迷路のように狭くて曲がりくねった路地や通りに自動車は入れず、橋も歩行者専用である。何世紀もの間市内の輸送を</a:t>
            </a:r>
            <a:r>
              <a:rPr lang="ja-JP" altLang="ja-JP" dirty="0" err="1" smtClean="0"/>
              <a:t>に</a:t>
            </a:r>
            <a:r>
              <a:rPr lang="ja-JP" altLang="ja-JP" dirty="0" smtClean="0"/>
              <a:t>なったのは、ゴンドラ (</a:t>
            </a:r>
            <a:r>
              <a:rPr lang="it-IT" altLang="ja-JP" dirty="0" smtClean="0"/>
              <a:t>gondola</a:t>
            </a:r>
            <a:r>
              <a:rPr lang="ja-JP" altLang="ja-JP" dirty="0" smtClean="0"/>
              <a:t>) と呼ばれる手漕ぎボートであった。今は水上バスやフェリーが市民や貨物を運んでいるが、ゴンドラも観光に利用されている。</a:t>
            </a:r>
            <a:endParaRPr lang="en-US" altLang="ja-JP" dirty="0" smtClean="0"/>
          </a:p>
          <a:p>
            <a:r>
              <a:rPr lang="ja-JP" altLang="ja-JP" dirty="0" smtClean="0"/>
              <a:t>交通に運河を用いた水上交通が頻繁に用いられることから、運河に面した玄関を持つ建物も多い。また警察や消防、救急輸送も車に代わり、船舶を用いてその業務を行っている。</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運河と橋と小船　ベニス（ベネチア）"/>
          <p:cNvPicPr>
            <a:picLocks noChangeAspect="1" noChangeArrowheads="1"/>
          </p:cNvPicPr>
          <p:nvPr/>
        </p:nvPicPr>
        <p:blipFill>
          <a:blip r:embed="rId3" cstate="print"/>
          <a:srcRect/>
          <a:stretch>
            <a:fillRect/>
          </a:stretch>
        </p:blipFill>
        <p:spPr bwMode="auto">
          <a:xfrm>
            <a:off x="3393504" y="2527126"/>
            <a:ext cx="5715000" cy="4286250"/>
          </a:xfrm>
          <a:prstGeom prst="rect">
            <a:avLst/>
          </a:prstGeom>
          <a:noFill/>
        </p:spPr>
      </p:pic>
      <p:pic>
        <p:nvPicPr>
          <p:cNvPr id="1028" name="Picture 4" descr="http://google753.seesaa.net/pages/conv_default/image/venice_w000.jpg">
            <a:hlinkClick r:id="rId4"/>
          </p:cNvPr>
          <p:cNvPicPr>
            <a:picLocks noChangeAspect="1" noChangeArrowheads="1"/>
          </p:cNvPicPr>
          <p:nvPr/>
        </p:nvPicPr>
        <p:blipFill>
          <a:blip r:embed="rId5" cstate="print"/>
          <a:srcRect/>
          <a:stretch>
            <a:fillRect/>
          </a:stretch>
        </p:blipFill>
        <p:spPr bwMode="auto">
          <a:xfrm>
            <a:off x="36513" y="505197"/>
            <a:ext cx="4762500" cy="35718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物流と都市</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kumimoji="1" lang="ja-JP" altLang="en-US" dirty="0" smtClean="0"/>
              <a:t>鉄道以前は、水運が物流の主役</a:t>
            </a:r>
            <a:endParaRPr kumimoji="1" lang="en-US" altLang="ja-JP" dirty="0" smtClean="0"/>
          </a:p>
          <a:p>
            <a:r>
              <a:rPr lang="ja-JP" altLang="en-US" dirty="0" smtClean="0"/>
              <a:t>都市は物流が前提。河川、港のそばに形成</a:t>
            </a:r>
            <a:endParaRPr lang="en-US" altLang="ja-JP" dirty="0" smtClean="0"/>
          </a:p>
          <a:p>
            <a:r>
              <a:rPr kumimoji="1" lang="ja-JP" altLang="en-US" dirty="0" smtClean="0"/>
              <a:t>北前船の時代</a:t>
            </a:r>
            <a:endParaRPr kumimoji="1" lang="en-US" altLang="ja-JP" dirty="0" smtClean="0"/>
          </a:p>
          <a:p>
            <a:r>
              <a:rPr lang="ja-JP" altLang="en-US" dirty="0" smtClean="0"/>
              <a:t>鉄道が舟運に徐々にとって代わる</a:t>
            </a:r>
            <a:endParaRPr lang="en-US" altLang="ja-JP" dirty="0" smtClean="0"/>
          </a:p>
          <a:p>
            <a:r>
              <a:rPr kumimoji="1" lang="ja-JP" altLang="en-US" dirty="0" smtClean="0"/>
              <a:t>汐留は水運、鉄道両方に便利</a:t>
            </a:r>
            <a:endParaRPr kumimoji="1" lang="en-US" altLang="ja-JP" dirty="0" smtClean="0"/>
          </a:p>
          <a:p>
            <a:r>
              <a:rPr lang="ja-JP" altLang="en-US" dirty="0" smtClean="0"/>
              <a:t>鉄道を前提に街が形成</a:t>
            </a:r>
            <a:endParaRPr lang="en-US" altLang="ja-JP" dirty="0" smtClean="0"/>
          </a:p>
          <a:p>
            <a:r>
              <a:rPr kumimoji="1" lang="ja-JP" altLang="en-US" dirty="0" smtClean="0"/>
              <a:t>モータリゼーションが進展し、国内物流は完全に自動車に依存。</a:t>
            </a:r>
            <a:endParaRPr kumimoji="1" lang="en-US" altLang="ja-JP" dirty="0" smtClean="0"/>
          </a:p>
          <a:p>
            <a:r>
              <a:rPr lang="ja-JP" altLang="en-US" dirty="0" smtClean="0"/>
              <a:t>国際物流は、海運が中心でコンテナ革命が進展</a:t>
            </a:r>
            <a:endParaRPr lang="en-US" altLang="ja-JP" dirty="0" smtClean="0"/>
          </a:p>
          <a:p>
            <a:r>
              <a:rPr kumimoji="1" lang="ja-JP" altLang="en-US" dirty="0" smtClean="0"/>
              <a:t>現在は航空貨物の比率が増大（金額ベース２５～３０％）</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工場立地</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鉄道駅周辺ビール、肥料工場等　国鉄財政改革のため鉄道貨物輸送の大幅縮小時（</a:t>
            </a:r>
            <a:r>
              <a:rPr lang="ja-JP" altLang="en-US" dirty="0" smtClean="0">
                <a:solidFill>
                  <a:srgbClr val="FF0000"/>
                </a:solidFill>
              </a:rPr>
              <a:t>５８</a:t>
            </a:r>
            <a:r>
              <a:rPr lang="en-US" altLang="ja-JP" dirty="0" smtClean="0">
                <a:solidFill>
                  <a:srgbClr val="FF0000"/>
                </a:solidFill>
              </a:rPr>
              <a:t>Ⅹ</a:t>
            </a:r>
            <a:r>
              <a:rPr lang="ja-JP" altLang="en-US" dirty="0" smtClean="0">
                <a:solidFill>
                  <a:srgbClr val="FF0000"/>
                </a:solidFill>
              </a:rPr>
              <a:t>ダイヤ改正</a:t>
            </a:r>
            <a:r>
              <a:rPr lang="ja-JP" altLang="en-US" dirty="0" smtClean="0"/>
              <a:t>）に鉄道利用の工場が立地の見直しを迫られた</a:t>
            </a:r>
            <a:endParaRPr lang="en-US" altLang="ja-JP" dirty="0" smtClean="0"/>
          </a:p>
          <a:p>
            <a:r>
              <a:rPr kumimoji="1" lang="ja-JP" altLang="en-US" dirty="0" smtClean="0"/>
              <a:t>戦後の工場立地　四大工業地帯は臨海工業地帯</a:t>
            </a:r>
            <a:endParaRPr kumimoji="1" lang="en-US" altLang="ja-JP" dirty="0" smtClean="0"/>
          </a:p>
          <a:p>
            <a:r>
              <a:rPr lang="ja-JP" altLang="en-US" dirty="0" smtClean="0"/>
              <a:t>大型貨物船により、基礎物資を海外から輸入し、製品を海外へ輸出する</a:t>
            </a:r>
            <a:endParaRPr lang="en-US" altLang="ja-JP" dirty="0" smtClean="0"/>
          </a:p>
          <a:p>
            <a:r>
              <a:rPr lang="ja-JP" altLang="en-US" dirty="0" smtClean="0">
                <a:solidFill>
                  <a:srgbClr val="FF0000"/>
                </a:solidFill>
              </a:rPr>
              <a:t>モータリゼーションとコンテナリゼーション</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輸出から輸入港へ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多品種少量輸送　消費者選好の高度化</a:t>
            </a:r>
            <a:endParaRPr kumimoji="1" lang="en-US" altLang="ja-JP" dirty="0" smtClean="0"/>
          </a:p>
          <a:p>
            <a:r>
              <a:rPr kumimoji="1" lang="ja-JP" altLang="en-US" dirty="0" smtClean="0"/>
              <a:t>国際ハブ港湾　神戸・横浜⇒中国・東南アジア</a:t>
            </a:r>
            <a:endParaRPr kumimoji="1" lang="en-US" altLang="ja-JP" dirty="0" smtClean="0"/>
          </a:p>
          <a:p>
            <a:r>
              <a:rPr kumimoji="1" lang="ja-JP" altLang="en-US" dirty="0" smtClean="0"/>
              <a:t>製品輸入から、輸入港は最終消費地に近い港へシフト⇒地方港湾</a:t>
            </a:r>
            <a:r>
              <a:rPr lang="ja-JP" altLang="en-US" dirty="0" smtClean="0"/>
              <a:t>のウェイト増大</a:t>
            </a:r>
            <a:endParaRPr kumimoji="1" lang="en-US" altLang="ja-JP" dirty="0" smtClean="0"/>
          </a:p>
          <a:p>
            <a:r>
              <a:rPr kumimoji="1" lang="ja-JP" altLang="en-US" dirty="0" smtClean="0"/>
              <a:t>航空化率　高額商品の航空輸送へのシフト</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モノの生産</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20000"/>
          </a:bodyPr>
          <a:lstStyle/>
          <a:p>
            <a:r>
              <a:rPr kumimoji="1" lang="ja-JP" altLang="en-US" dirty="0" smtClean="0"/>
              <a:t>無駄の少ない、一番効率のいい生産方式は注文を受けてから生産（</a:t>
            </a:r>
            <a:r>
              <a:rPr lang="ja-JP" altLang="en-US" dirty="0" smtClean="0"/>
              <a:t>需要が先にあり、その需要を満たすため生産する</a:t>
            </a:r>
            <a:r>
              <a:rPr kumimoji="1" lang="ja-JP" altLang="en-US" dirty="0" smtClean="0"/>
              <a:t>）</a:t>
            </a:r>
            <a:endParaRPr kumimoji="1" lang="en-US" altLang="ja-JP" dirty="0" smtClean="0"/>
          </a:p>
          <a:p>
            <a:r>
              <a:rPr lang="ja-JP" altLang="en-US" dirty="0" smtClean="0"/>
              <a:t>しかし、それでは早く欲しいという顧客の要望に応えられない。</a:t>
            </a:r>
            <a:endParaRPr lang="en-US" altLang="ja-JP" dirty="0" smtClean="0"/>
          </a:p>
          <a:p>
            <a:r>
              <a:rPr kumimoji="1" lang="ja-JP" altLang="en-US" dirty="0" smtClean="0"/>
              <a:t>一定の推計のもとに「見込み生産」、</a:t>
            </a:r>
            <a:r>
              <a:rPr lang="ja-JP" altLang="en-US" dirty="0" smtClean="0"/>
              <a:t>大量生産するほうがコストダウン可能</a:t>
            </a:r>
            <a:endParaRPr lang="en-US" altLang="ja-JP" dirty="0" smtClean="0"/>
          </a:p>
          <a:p>
            <a:r>
              <a:rPr kumimoji="1" lang="ja-JP" altLang="en-US" dirty="0" smtClean="0"/>
              <a:t>顧客の購買意欲を上げるよう宣伝する</a:t>
            </a:r>
            <a:endParaRPr lang="en-US" altLang="ja-JP" dirty="0" smtClean="0"/>
          </a:p>
          <a:p>
            <a:r>
              <a:rPr lang="ja-JP" altLang="en-US" dirty="0" smtClean="0"/>
              <a:t>情報技術の進展により、市場売れ筋情報を素早く入手し、見込み生産のリスクを回避</a:t>
            </a:r>
          </a:p>
          <a:p>
            <a:r>
              <a:rPr lang="ja-JP" altLang="en-US" dirty="0" smtClean="0"/>
              <a:t>しかし見込み違いも発生ので、以下に在庫を抱えないかが効率的な経営に重要➵ ➵サプライチェーンマネジメントの概念（（物流管理）➵</a:t>
            </a:r>
            <a:r>
              <a:rPr lang="ja-JP" altLang="en-US" dirty="0" smtClean="0">
                <a:solidFill>
                  <a:srgbClr val="FF0000"/>
                </a:solidFill>
              </a:rPr>
              <a:t>東日本震災でサプライチェーンのぜい弱性も問題化</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宅急便の登場</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忘れられていた少量物品</a:t>
            </a:r>
            <a:endParaRPr kumimoji="1" lang="en-US" altLang="ja-JP" dirty="0" smtClean="0"/>
          </a:p>
          <a:p>
            <a:r>
              <a:rPr lang="ja-JP" altLang="en-US" dirty="0" smtClean="0"/>
              <a:t>国鉄手小荷物概念、郵便小包</a:t>
            </a:r>
            <a:endParaRPr lang="en-US" altLang="ja-JP" dirty="0" smtClean="0"/>
          </a:p>
          <a:p>
            <a:r>
              <a:rPr kumimoji="1" lang="ja-JP" altLang="en-US" dirty="0" smtClean="0"/>
              <a:t>官業を狙え！の小倉イズム</a:t>
            </a:r>
            <a:endParaRPr kumimoji="1" lang="en-US" altLang="ja-JP" dirty="0" smtClean="0"/>
          </a:p>
          <a:p>
            <a:r>
              <a:rPr lang="ja-JP" altLang="en-US" dirty="0" smtClean="0"/>
              <a:t>規制緩和との戦い　従量制運賃の否定</a:t>
            </a:r>
            <a:endParaRPr lang="en-US" altLang="ja-JP" dirty="0" smtClean="0"/>
          </a:p>
          <a:p>
            <a:r>
              <a:rPr lang="ja-JP" altLang="en-US" dirty="0" smtClean="0"/>
              <a:t>消費者物流の造語（トランクルーム）</a:t>
            </a:r>
            <a:endParaRPr lang="en-US" altLang="ja-JP" dirty="0" smtClean="0"/>
          </a:p>
          <a:p>
            <a:r>
              <a:rPr kumimoji="1" lang="ja-JP" altLang="en-US" dirty="0" smtClean="0"/>
              <a:t>大量荷物をさばく情報通信手段の発達</a:t>
            </a:r>
            <a:endParaRPr kumimoji="1" lang="en-US" altLang="ja-JP" dirty="0" smtClean="0"/>
          </a:p>
          <a:p>
            <a:endParaRPr kumimoji="1" lang="en-US" altLang="ja-JP" dirty="0" smtClean="0"/>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7504" y="3212976"/>
            <a:ext cx="8568952" cy="1470025"/>
          </a:xfrm>
          <a:solidFill>
            <a:srgbClr val="FFFF00"/>
          </a:solidFill>
        </p:spPr>
        <p:txBody>
          <a:bodyPr/>
          <a:lstStyle/>
          <a:p>
            <a:pPr algn="l"/>
            <a:r>
              <a:rPr kumimoji="1" lang="ja-JP" altLang="en-US" dirty="0" smtClean="0"/>
              <a:t>自動車の存在しない世界の町１０選</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静脈</a:t>
            </a:r>
            <a:r>
              <a:rPr kumimoji="1" lang="ja-JP" altLang="en-US" dirty="0" smtClean="0"/>
              <a:t>物流</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生活廃棄物、産業廃棄物物流</a:t>
            </a:r>
            <a:endParaRPr kumimoji="1" lang="en-US" altLang="ja-JP" dirty="0" smtClean="0"/>
          </a:p>
          <a:p>
            <a:r>
              <a:rPr lang="ja-JP" altLang="en-US" dirty="0" smtClean="0"/>
              <a:t>輸送に時間的制約が少ない　鉄道・海運の活用</a:t>
            </a:r>
            <a:endParaRPr lang="en-US" altLang="ja-JP" dirty="0" smtClean="0"/>
          </a:p>
          <a:p>
            <a:r>
              <a:rPr lang="ja-JP" altLang="en-US" dirty="0" smtClean="0"/>
              <a:t>東日本震災瓦礫処理のトラブル</a:t>
            </a:r>
            <a:endParaRPr lang="en-US" altLang="ja-JP" dirty="0" smtClean="0"/>
          </a:p>
          <a:p>
            <a:r>
              <a:rPr kumimoji="1" lang="ja-JP" altLang="en-US" dirty="0" smtClean="0"/>
              <a:t>大都会におけ</a:t>
            </a:r>
            <a:r>
              <a:rPr lang="ja-JP" altLang="en-US" dirty="0" smtClean="0"/>
              <a:t>るごみ焼却場立地問題</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３Ｄプリンターが物流を変える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ダウンロードして３Ｄプリンターで欲しいものが作れる　　新しい加工方法</a:t>
            </a:r>
            <a:endParaRPr kumimoji="1" lang="en-US" altLang="ja-JP" dirty="0" smtClean="0"/>
          </a:p>
          <a:p>
            <a:r>
              <a:rPr lang="ja-JP" altLang="en-US" dirty="0" smtClean="0"/>
              <a:t>製造　流通　販売の仕組みが変わる可能性</a:t>
            </a:r>
            <a:endParaRPr lang="en-US" altLang="ja-JP" dirty="0" smtClean="0"/>
          </a:p>
          <a:p>
            <a:r>
              <a:rPr kumimoji="1" lang="ja-JP" altLang="en-US" dirty="0" smtClean="0"/>
              <a:t>コピーが簡単　著作権</a:t>
            </a:r>
            <a:endParaRPr kumimoji="1" lang="en-US" altLang="ja-JP" dirty="0" smtClean="0"/>
          </a:p>
          <a:p>
            <a:r>
              <a:rPr lang="ja-JP" altLang="en-US" dirty="0" smtClean="0"/>
              <a:t>銃まで作れる問題</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物流管理の進展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ＳＣＭとロジスティック</a:t>
            </a:r>
            <a:endParaRPr kumimoji="1" lang="en-US" altLang="ja-JP" dirty="0" smtClean="0"/>
          </a:p>
          <a:p>
            <a:r>
              <a:rPr lang="ja-JP" altLang="en-US" dirty="0" smtClean="0"/>
              <a:t>航空、高速道路網の整備</a:t>
            </a:r>
            <a:endParaRPr lang="en-US" altLang="ja-JP" dirty="0" smtClean="0"/>
          </a:p>
          <a:p>
            <a:r>
              <a:rPr kumimoji="1" lang="ja-JP" altLang="en-US" dirty="0" smtClean="0"/>
              <a:t>コンビニの維持</a:t>
            </a:r>
            <a:endParaRPr kumimoji="1" lang="en-US" altLang="ja-JP" dirty="0" smtClean="0"/>
          </a:p>
          <a:p>
            <a:r>
              <a:rPr lang="ja-JP" altLang="en-US" dirty="0" smtClean="0"/>
              <a:t>見込み生産の終焉</a:t>
            </a:r>
            <a:endParaRPr lang="en-US" altLang="ja-JP" dirty="0" smtClean="0"/>
          </a:p>
          <a:p>
            <a:r>
              <a:rPr lang="ja-JP" altLang="en-US" dirty="0" smtClean="0"/>
              <a:t>高度分業時代、人間の生活は物流により支えられている　</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normAutofit fontScale="90000"/>
          </a:bodyPr>
          <a:lstStyle/>
          <a:p>
            <a:r>
              <a:rPr lang="ja-JP" altLang="en-US" b="1" dirty="0" smtClean="0"/>
              <a:t>米アマゾン</a:t>
            </a:r>
            <a:r>
              <a:rPr lang="en-US" altLang="ja-JP" b="1" dirty="0" smtClean="0"/>
              <a:t/>
            </a:r>
            <a:br>
              <a:rPr lang="en-US" altLang="ja-JP" b="1" dirty="0" smtClean="0"/>
            </a:br>
            <a:r>
              <a:rPr lang="ja-JP" altLang="en-US" b="1" dirty="0" smtClean="0"/>
              <a:t>注文前に商品出荷サービス検討中</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米アマゾン取得特許情報</a:t>
            </a:r>
            <a:endParaRPr lang="en-US" altLang="ja-JP" dirty="0" smtClean="0"/>
          </a:p>
          <a:p>
            <a:r>
              <a:rPr lang="ja-JP" altLang="en-US" dirty="0" smtClean="0"/>
              <a:t>顧客商品購入前に、商品出荷サービスを検討</a:t>
            </a:r>
            <a:endParaRPr lang="en-US" altLang="ja-JP" dirty="0" smtClean="0"/>
          </a:p>
          <a:p>
            <a:r>
              <a:rPr lang="ja-JP" altLang="en-US" dirty="0" smtClean="0"/>
              <a:t>配送速度にこだわるアマゾンは、ユーザーが商品を閲覧していた時間やマウスカーソルの滞在時間、過去の購入履歴を元に「購入する可能性が高いか否か」を判断</a:t>
            </a:r>
            <a:endParaRPr lang="en-US" altLang="ja-JP" dirty="0" smtClean="0"/>
          </a:p>
          <a:p>
            <a:r>
              <a:rPr lang="ja-JP" altLang="en-US" dirty="0" smtClean="0"/>
              <a:t>まさにビッグデータの有効活用ともいえる仕組み</a:t>
            </a:r>
            <a:endParaRPr lang="en-US" altLang="ja-JP" dirty="0" smtClean="0"/>
          </a:p>
          <a:p>
            <a:r>
              <a:rPr lang="ja-JP" altLang="en-US" dirty="0" smtClean="0"/>
              <a:t>先読みで商品を出荷してしまおうというもの</a:t>
            </a:r>
            <a:endParaRPr lang="en-US"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山崎製パン</a:t>
            </a:r>
            <a:r>
              <a:rPr lang="en-US" altLang="ja-JP" b="1" dirty="0" smtClean="0"/>
              <a:t/>
            </a:r>
            <a:br>
              <a:rPr lang="en-US" altLang="ja-JP" b="1" dirty="0" smtClean="0"/>
            </a:br>
            <a:r>
              <a:rPr lang="ja-JP" altLang="en-US" b="1" dirty="0" smtClean="0"/>
              <a:t>運転手の「英断」に困惑？　</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 大雪の影響で通行止めが続いていた中央道の談合坂</a:t>
            </a:r>
            <a:r>
              <a:rPr lang="en-US" altLang="ja-JP" dirty="0" smtClean="0"/>
              <a:t>SA</a:t>
            </a:r>
            <a:r>
              <a:rPr lang="ja-JP" altLang="en-US" dirty="0" smtClean="0"/>
              <a:t>で、山崎製パンのトラックが集荷のパンを立ち往生したドライバーらに無料で配布</a:t>
            </a:r>
            <a:endParaRPr lang="en-US" altLang="ja-JP" dirty="0" smtClean="0"/>
          </a:p>
          <a:p>
            <a:r>
              <a:rPr lang="ja-JP" altLang="en-US" dirty="0" smtClean="0"/>
              <a:t>「昨日、ヤマザキパンさんのドライバーの方に差入れ頂きました。</a:t>
            </a:r>
            <a:r>
              <a:rPr lang="en-US" altLang="ja-JP" dirty="0" smtClean="0"/>
              <a:t>『</a:t>
            </a:r>
            <a:r>
              <a:rPr lang="ja-JP" altLang="en-US" dirty="0" smtClean="0"/>
              <a:t>好きなだけ</a:t>
            </a:r>
            <a:r>
              <a:rPr lang="ja-JP" altLang="en-US" dirty="0" err="1" smtClean="0"/>
              <a:t>持っ</a:t>
            </a:r>
            <a:r>
              <a:rPr lang="ja-JP" altLang="en-US" dirty="0" smtClean="0"/>
              <a:t>てってよ！</a:t>
            </a:r>
            <a:r>
              <a:rPr lang="en-US" altLang="ja-JP" dirty="0" smtClean="0"/>
              <a:t>』</a:t>
            </a:r>
            <a:r>
              <a:rPr lang="ja-JP" altLang="en-US" dirty="0" smtClean="0"/>
              <a:t>と。今は談合坂</a:t>
            </a:r>
            <a:r>
              <a:rPr lang="en-US" altLang="ja-JP" dirty="0" smtClean="0"/>
              <a:t>SA</a:t>
            </a:r>
            <a:r>
              <a:rPr lang="ja-JP" altLang="en-US" dirty="0" smtClean="0"/>
              <a:t>で規制解除待機中、大事な食事となっております。ありがとうございました。」  </a:t>
            </a:r>
            <a:endParaRPr lang="en-US" altLang="ja-JP" dirty="0" smtClean="0"/>
          </a:p>
          <a:p>
            <a:r>
              <a:rPr lang="ja-JP" altLang="en-US" dirty="0" smtClean="0"/>
              <a:t>約</a:t>
            </a:r>
            <a:r>
              <a:rPr lang="en-US" altLang="ja-JP" dirty="0" smtClean="0"/>
              <a:t>24</a:t>
            </a:r>
            <a:r>
              <a:rPr lang="ja-JP" altLang="en-US" dirty="0" smtClean="0"/>
              <a:t>時間で</a:t>
            </a:r>
            <a:r>
              <a:rPr lang="en-US" altLang="ja-JP" dirty="0" smtClean="0"/>
              <a:t>1</a:t>
            </a:r>
            <a:r>
              <a:rPr lang="ja-JP" altLang="en-US" dirty="0" smtClean="0"/>
              <a:t>万</a:t>
            </a:r>
            <a:r>
              <a:rPr lang="en-US" altLang="ja-JP" dirty="0" smtClean="0"/>
              <a:t>9000</a:t>
            </a:r>
            <a:r>
              <a:rPr lang="ja-JP" altLang="en-US" dirty="0" smtClean="0"/>
              <a:t>回近くリツイートされ話題に</a:t>
            </a:r>
            <a:endParaRPr lang="en-US" altLang="ja-JP" dirty="0" smtClean="0"/>
          </a:p>
          <a:p>
            <a:r>
              <a:rPr lang="ja-JP" altLang="en-US" dirty="0" smtClean="0"/>
              <a:t> 寄せられたコメントはどれも、山崎製パンのトラック運転手の「英断」への賛辞</a:t>
            </a:r>
            <a:endParaRPr lang="en-US" altLang="ja-JP" dirty="0" smtClean="0"/>
          </a:p>
          <a:p>
            <a:r>
              <a:rPr lang="ja-JP" altLang="en-US" dirty="0" smtClean="0"/>
              <a:t>インターネットには、非常時に人助けができる人材を抱えている山崎製パンの社風に言及、同社の知名度や企業イメージもまた、急上昇</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836712"/>
            <a:ext cx="8229600" cy="5289451"/>
          </a:xfrm>
          <a:ln>
            <a:solidFill>
              <a:schemeClr val="accent1"/>
            </a:solidFill>
          </a:ln>
        </p:spPr>
        <p:txBody>
          <a:bodyPr>
            <a:normAutofit fontScale="92500" lnSpcReduction="20000"/>
          </a:bodyPr>
          <a:lstStyle/>
          <a:p>
            <a:r>
              <a:rPr lang="ja-JP" altLang="en-US" dirty="0" smtClean="0"/>
              <a:t> これに対して、山崎製パンは「とくに会社として指示したものでも、非常時の対応として（商品の配布について）の規定があるわけではありません。運転手が機転を利かしたのでしょう」と話している。</a:t>
            </a:r>
          </a:p>
          <a:p>
            <a:r>
              <a:rPr lang="ja-JP" altLang="en-US" dirty="0" smtClean="0"/>
              <a:t>  ただ、「当社としては商品が届かず、ご迷惑をおかけしているお取引先のこともあります。この件についてコメントすることはありません」</a:t>
            </a:r>
          </a:p>
          <a:p>
            <a:r>
              <a:rPr lang="ja-JP" altLang="en-US" dirty="0" smtClean="0"/>
              <a:t>    山崎製パンでは、前日製造した商品は翌日には届ける体制を敷いているが、「山梨県全域はまだ大雪の影響が残っており、商品が届いていない地域があります」という。現在、一刻も早く商品を届けるべく、対応を急いでいる。</a:t>
            </a:r>
          </a:p>
          <a:p>
            <a:endParaRPr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a:ln>
            <a:solidFill>
              <a:schemeClr val="accent1"/>
            </a:solidFill>
          </a:ln>
        </p:spPr>
        <p:txBody>
          <a:bodyPr>
            <a:normAutofit fontScale="92500" lnSpcReduction="10000"/>
          </a:bodyPr>
          <a:lstStyle/>
          <a:p>
            <a:r>
              <a:rPr lang="ja-JP" altLang="en-US" dirty="0" smtClean="0"/>
              <a:t>日本でもアマゾンの倉庫が増えるに伴い、大型商品やニッチ商品において「お急ぎ便」の効果が薄れる</a:t>
            </a:r>
            <a:endParaRPr lang="en-US" altLang="ja-JP" dirty="0" smtClean="0"/>
          </a:p>
          <a:p>
            <a:r>
              <a:rPr lang="ja-JP" altLang="en-US" dirty="0" smtClean="0"/>
              <a:t>首都圏在住者が西日本に在庫がある商品を注文する場合、お急ぎ便であっても翌日配達といった状況が多発</a:t>
            </a:r>
          </a:p>
          <a:p>
            <a:r>
              <a:rPr lang="ja-JP" altLang="en-US" dirty="0" smtClean="0"/>
              <a:t>在庫を流動的に動かしてお急ぎ便の効果を高める事が可能。</a:t>
            </a:r>
            <a:endParaRPr lang="en-US" altLang="ja-JP" dirty="0" smtClean="0"/>
          </a:p>
          <a:p>
            <a:r>
              <a:rPr lang="ja-JP" altLang="en-US" dirty="0" smtClean="0">
                <a:solidFill>
                  <a:srgbClr val="FF0000"/>
                </a:solidFill>
              </a:rPr>
              <a:t>推測精度が極めて高いこと</a:t>
            </a:r>
            <a:r>
              <a:rPr lang="ja-JP" altLang="en-US" dirty="0" smtClean="0"/>
              <a:t>が前提条件、精度が低ければ輸送コストがかさむ。</a:t>
            </a:r>
            <a:endParaRPr lang="en-US" altLang="ja-JP" dirty="0" smtClean="0"/>
          </a:p>
          <a:p>
            <a:r>
              <a:rPr lang="ja-JP" altLang="en-US" dirty="0" smtClean="0"/>
              <a:t>国土の広い米国ではハブ間輸送が日本以上に課題になっており効果は大きい</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820472" cy="2506290"/>
          </a:xfrm>
          <a:ln w="57150">
            <a:solidFill>
              <a:schemeClr val="tx1">
                <a:lumMod val="95000"/>
                <a:lumOff val="5000"/>
              </a:schemeClr>
            </a:solidFill>
          </a:ln>
        </p:spPr>
        <p:txBody>
          <a:bodyPr>
            <a:normAutofit fontScale="90000"/>
          </a:bodyPr>
          <a:lstStyle/>
          <a:p>
            <a:r>
              <a:rPr lang="ja-JP" altLang="en-US" b="1" dirty="0" smtClean="0"/>
              <a:t>「開いてて良かった」から「</a:t>
            </a:r>
            <a:r>
              <a:rPr lang="ja-JP" altLang="en-US" b="1" dirty="0" smtClean="0">
                <a:solidFill>
                  <a:srgbClr val="FF0000"/>
                </a:solidFill>
              </a:rPr>
              <a:t>御用聞き</a:t>
            </a:r>
            <a:r>
              <a:rPr lang="ja-JP" altLang="en-US" b="1" dirty="0" smtClean="0"/>
              <a:t>」に</a:t>
            </a:r>
            <a:br>
              <a:rPr lang="ja-JP" altLang="en-US" b="1" dirty="0" smtClean="0"/>
            </a:br>
            <a:r>
              <a:rPr lang="ja-JP" altLang="en-US" b="1" dirty="0" smtClean="0"/>
              <a:t>セブン</a:t>
            </a:r>
            <a:r>
              <a:rPr lang="en-US" altLang="ja-JP" b="1" dirty="0" smtClean="0"/>
              <a:t>―</a:t>
            </a:r>
            <a:r>
              <a:rPr lang="ja-JP" altLang="en-US" b="1" dirty="0" smtClean="0"/>
              <a:t>イレブン・ジャパンの宅配サービスが好調</a:t>
            </a:r>
            <a:endParaRPr kumimoji="1" lang="ja-JP" altLang="en-US" dirty="0"/>
          </a:p>
        </p:txBody>
      </p:sp>
      <p:sp>
        <p:nvSpPr>
          <p:cNvPr id="3" name="コンテンツ プレースホルダ 2"/>
          <p:cNvSpPr>
            <a:spLocks noGrp="1"/>
          </p:cNvSpPr>
          <p:nvPr>
            <p:ph idx="1"/>
          </p:nvPr>
        </p:nvSpPr>
        <p:spPr>
          <a:xfrm>
            <a:off x="457200" y="2780928"/>
            <a:ext cx="8229600" cy="4077072"/>
          </a:xfrm>
        </p:spPr>
        <p:txBody>
          <a:bodyPr>
            <a:normAutofit/>
          </a:bodyPr>
          <a:lstStyle/>
          <a:p>
            <a:r>
              <a:rPr lang="ja-JP" altLang="en-US" dirty="0" smtClean="0"/>
              <a:t>全国に約</a:t>
            </a:r>
            <a:r>
              <a:rPr lang="en-US" altLang="ja-JP" dirty="0" smtClean="0"/>
              <a:t>1</a:t>
            </a:r>
            <a:r>
              <a:rPr lang="ja-JP" altLang="en-US" dirty="0" smtClean="0"/>
              <a:t>万</a:t>
            </a:r>
            <a:r>
              <a:rPr lang="en-US" altLang="ja-JP" dirty="0" smtClean="0"/>
              <a:t>6000</a:t>
            </a:r>
            <a:r>
              <a:rPr lang="ja-JP" altLang="en-US" dirty="0" smtClean="0"/>
              <a:t>店のコンビニエンスストアを展開するセブン－イレブン・ジャパンが、お食事お届けサービス「セブンミール」。好調の背景には、独居高齢者世帯や単身、共働き世帯の増加など社会環境の変化が大きく影響。当初の「開いてて良かった」から「御用聞き」へと転換が進み、地域の「見守り」「防犯」「防災」の拠点としての役割を担うようになった。</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0768"/>
            <a:ext cx="8229600" cy="3168352"/>
          </a:xfrm>
          <a:solidFill>
            <a:srgbClr val="FFFF00"/>
          </a:solidFill>
        </p:spPr>
        <p:txBody>
          <a:bodyPr>
            <a:normAutofit/>
          </a:bodyPr>
          <a:lstStyle/>
          <a:p>
            <a:r>
              <a:rPr kumimoji="1" lang="ja-JP" altLang="en-US" dirty="0" smtClean="0"/>
              <a:t>昔・陸軍跡地</a:t>
            </a:r>
            <a:r>
              <a:rPr kumimoji="1" lang="en-US" altLang="ja-JP" dirty="0" smtClean="0"/>
              <a:t/>
            </a:r>
            <a:br>
              <a:rPr kumimoji="1" lang="en-US" altLang="ja-JP" dirty="0" smtClean="0"/>
            </a:br>
            <a:r>
              <a:rPr kumimoji="1" lang="ja-JP" altLang="en-US" dirty="0" smtClean="0"/>
              <a:t>今・</a:t>
            </a:r>
            <a:r>
              <a:rPr lang="ja-JP" altLang="en-US" dirty="0" smtClean="0"/>
              <a:t>国鉄貨物跡地</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upload.wikimedia.org/wikipedia/commons/8/8e/Jingu_gaien_air.jpg"/>
          <p:cNvPicPr>
            <a:picLocks noChangeAspect="1" noChangeArrowheads="1"/>
          </p:cNvPicPr>
          <p:nvPr/>
        </p:nvPicPr>
        <p:blipFill>
          <a:blip r:embed="rId3" cstate="print"/>
          <a:srcRect/>
          <a:stretch>
            <a:fillRect/>
          </a:stretch>
        </p:blipFill>
        <p:spPr bwMode="auto">
          <a:xfrm>
            <a:off x="927596" y="576990"/>
            <a:ext cx="5876652" cy="61578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en-US" altLang="ja-JP" b="1" dirty="0" smtClean="0"/>
              <a:t>1</a:t>
            </a:r>
            <a:r>
              <a:rPr lang="ja-JP" altLang="en-US" b="1" dirty="0" smtClean="0"/>
              <a:t>　ミシガン州のマキノー島</a:t>
            </a:r>
            <a:endParaRPr kumimoji="1" lang="ja-JP" altLang="en-US" dirty="0"/>
          </a:p>
        </p:txBody>
      </p:sp>
      <p:pic>
        <p:nvPicPr>
          <p:cNvPr id="1026" name="Picture 2" descr="http://i.huffpost.com/gen/1640809/thumbs/o-MACKINAC-ISLAND-570.jpg?1"/>
          <p:cNvPicPr>
            <a:picLocks noChangeAspect="1" noChangeArrowheads="1"/>
          </p:cNvPicPr>
          <p:nvPr/>
        </p:nvPicPr>
        <p:blipFill>
          <a:blip r:embed="rId3" cstate="print"/>
          <a:srcRect/>
          <a:stretch>
            <a:fillRect/>
          </a:stretch>
        </p:blipFill>
        <p:spPr bwMode="auto">
          <a:xfrm>
            <a:off x="1735038" y="1651992"/>
            <a:ext cx="5429250" cy="3505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upload.wikimedia.org/wikipedia/ja/thumb/6/6d/Shiodome2.jpg/500px-Shiodome2.jpg">
            <a:hlinkClick r:id="rId3"/>
          </p:cNvPr>
          <p:cNvPicPr>
            <a:picLocks noChangeAspect="1" noChangeArrowheads="1"/>
          </p:cNvPicPr>
          <p:nvPr/>
        </p:nvPicPr>
        <p:blipFill>
          <a:blip r:embed="rId4" cstate="print"/>
          <a:srcRect/>
          <a:stretch>
            <a:fillRect/>
          </a:stretch>
        </p:blipFill>
        <p:spPr bwMode="auto">
          <a:xfrm>
            <a:off x="1324229" y="260648"/>
            <a:ext cx="5912067" cy="2592287"/>
          </a:xfrm>
          <a:prstGeom prst="rect">
            <a:avLst/>
          </a:prstGeom>
          <a:noFill/>
        </p:spPr>
      </p:pic>
      <p:pic>
        <p:nvPicPr>
          <p:cNvPr id="5" name="図 4" descr="http://upload.wikimedia.org/wikipedia/commons/6/64/Japanese_Saitama_Shintoshin_west_building.jpg"/>
          <p:cNvPicPr/>
          <p:nvPr/>
        </p:nvPicPr>
        <p:blipFill>
          <a:blip r:embed="rId5" cstate="print"/>
          <a:srcRect/>
          <a:stretch>
            <a:fillRect/>
          </a:stretch>
        </p:blipFill>
        <p:spPr bwMode="auto">
          <a:xfrm>
            <a:off x="4788024" y="3501008"/>
            <a:ext cx="4211960" cy="2736304"/>
          </a:xfrm>
          <a:prstGeom prst="rect">
            <a:avLst/>
          </a:prstGeom>
          <a:noFill/>
          <a:ln w="9525">
            <a:noFill/>
            <a:miter lim="800000"/>
            <a:headEnd/>
            <a:tailEnd/>
          </a:ln>
        </p:spPr>
      </p:pic>
      <p:pic>
        <p:nvPicPr>
          <p:cNvPr id="71684" name="Picture 4" descr="ファイル:GRAND FRONT OSAKA Block A and B.JPG">
            <a:hlinkClick r:id="rId6"/>
          </p:cNvPr>
          <p:cNvPicPr>
            <a:picLocks noChangeAspect="1" noChangeArrowheads="1"/>
          </p:cNvPicPr>
          <p:nvPr/>
        </p:nvPicPr>
        <p:blipFill>
          <a:blip r:embed="rId7" cstate="print"/>
          <a:srcRect/>
          <a:stretch>
            <a:fillRect/>
          </a:stretch>
        </p:blipFill>
        <p:spPr bwMode="auto">
          <a:xfrm>
            <a:off x="155575" y="3303035"/>
            <a:ext cx="4488433" cy="33663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8229600" cy="1143000"/>
          </a:xfrm>
          <a:ln w="57150">
            <a:solidFill>
              <a:schemeClr val="tx1">
                <a:lumMod val="95000"/>
                <a:lumOff val="5000"/>
              </a:schemeClr>
            </a:solidFill>
          </a:ln>
        </p:spPr>
        <p:txBody>
          <a:bodyPr/>
          <a:lstStyle/>
          <a:p>
            <a:pPr>
              <a:defRPr/>
            </a:pPr>
            <a:r>
              <a:rPr lang="ja-JP" altLang="en-US" dirty="0" smtClean="0"/>
              <a:t>鉄道施設　物流⇒人流</a:t>
            </a:r>
            <a:endParaRPr lang="ja-JP" altLang="en-US" dirty="0"/>
          </a:p>
        </p:txBody>
      </p:sp>
      <p:sp>
        <p:nvSpPr>
          <p:cNvPr id="239619" name="コンテンツ プレースホルダ 2"/>
          <p:cNvSpPr>
            <a:spLocks noGrp="1"/>
          </p:cNvSpPr>
          <p:nvPr>
            <p:ph idx="1"/>
          </p:nvPr>
        </p:nvSpPr>
        <p:spPr>
          <a:xfrm>
            <a:off x="457200" y="1341438"/>
            <a:ext cx="8229600" cy="4464050"/>
          </a:xfrm>
        </p:spPr>
        <p:txBody>
          <a:bodyPr/>
          <a:lstStyle/>
          <a:p>
            <a:r>
              <a:rPr lang="en-US" altLang="ja-JP" smtClean="0"/>
              <a:t>1966</a:t>
            </a:r>
            <a:r>
              <a:rPr lang="ja-JP" altLang="en-US" smtClean="0"/>
              <a:t>年鉄道が自動車を下回り、</a:t>
            </a:r>
            <a:r>
              <a:rPr lang="en-US" altLang="ja-JP" smtClean="0"/>
              <a:t>07</a:t>
            </a:r>
            <a:r>
              <a:rPr lang="ja-JP" altLang="en-US" smtClean="0"/>
              <a:t>年度４％</a:t>
            </a:r>
            <a:endParaRPr lang="en-US" altLang="ja-JP" smtClean="0"/>
          </a:p>
          <a:p>
            <a:r>
              <a:rPr lang="ja-JP" altLang="en-US" smtClean="0"/>
              <a:t>鉄道貨物衰退期でも、関係者が世論の後押しを作り、武蔵野線等の鉄道貨物設備投資が継続された</a:t>
            </a:r>
            <a:endParaRPr lang="en-US" altLang="ja-JP" smtClean="0"/>
          </a:p>
          <a:p>
            <a:r>
              <a:rPr lang="en-US" altLang="ja-JP" smtClean="0"/>
              <a:t>1983</a:t>
            </a:r>
            <a:r>
              <a:rPr lang="ja-JP" altLang="en-US" smtClean="0"/>
              <a:t>年ダイヤ改正で決着し貨物廃止論登場</a:t>
            </a:r>
            <a:endParaRPr lang="en-US" altLang="ja-JP" smtClean="0"/>
          </a:p>
          <a:p>
            <a:r>
              <a:rPr lang="ja-JP" altLang="en-US" smtClean="0"/>
              <a:t>京葉線、りんかい線、埼京線、埼玉副都心、汐留等はすべて人流施設として現在活躍</a:t>
            </a:r>
            <a:endParaRPr lang="en-US" altLang="ja-JP" smtClean="0"/>
          </a:p>
          <a:p>
            <a:r>
              <a:rPr lang="ja-JP" altLang="en-US" smtClean="0">
                <a:solidFill>
                  <a:srgbClr val="FF0000"/>
                </a:solidFill>
              </a:rPr>
              <a:t>加賀市では在来鉄道施設は不要⇒作見開発</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土地本位制の物流施設</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4000" dirty="0" smtClean="0"/>
              <a:t>駅頭倉庫⇒郊外高速道路周辺倉庫⇒大規模倉庫　資産価値は駅周辺が最大</a:t>
            </a:r>
            <a:endParaRPr kumimoji="1" lang="en-US" altLang="ja-JP" sz="4000" dirty="0" smtClean="0"/>
          </a:p>
          <a:p>
            <a:r>
              <a:rPr lang="ja-JP" altLang="en-US" sz="4000" dirty="0" smtClean="0"/>
              <a:t>物流業も、早期に施設確保をしたところほど事業拡張可能</a:t>
            </a:r>
            <a:endParaRPr kumimoji="1" lang="ja-JP" altLang="en-US"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99593" y="188640"/>
            <a:ext cx="7416823" cy="1224136"/>
          </a:xfrm>
          <a:prstGeom prst="rect">
            <a:avLst/>
          </a:prstGeom>
          <a:solidFill>
            <a:srgbClr val="FFFF00"/>
          </a:solidFill>
          <a:ln w="57150">
            <a:solidFill>
              <a:schemeClr val="tx1">
                <a:lumMod val="95000"/>
                <a:lumOff val="5000"/>
              </a:schemeClr>
            </a:solidFill>
            <a:miter lim="800000"/>
            <a:headEnd/>
            <a:tailEnd/>
          </a:ln>
          <a:effectLst/>
        </p:spPr>
        <p:txBody>
          <a:bodyPr wrap="square">
            <a:spAutoFit/>
          </a:bodyPr>
          <a:lstStyle/>
          <a:p>
            <a:pPr algn="ctr"/>
            <a:r>
              <a:rPr lang="ja-JP" altLang="en-US" sz="3600" dirty="0"/>
              <a:t>貨物サービス</a:t>
            </a:r>
            <a:r>
              <a:rPr lang="ja-JP" altLang="en-US" sz="3600" dirty="0" smtClean="0"/>
              <a:t>は</a:t>
            </a:r>
            <a:endParaRPr lang="en-US" altLang="ja-JP" sz="3600" dirty="0" smtClean="0"/>
          </a:p>
          <a:p>
            <a:pPr algn="ctr"/>
            <a:r>
              <a:rPr lang="ja-JP" altLang="en-US" sz="3600" dirty="0" smtClean="0"/>
              <a:t>旅客</a:t>
            </a:r>
            <a:r>
              <a:rPr lang="ja-JP" altLang="en-US" sz="3600" dirty="0"/>
              <a:t>サービスのバイ・プロダクト</a:t>
            </a:r>
          </a:p>
        </p:txBody>
      </p:sp>
      <p:sp>
        <p:nvSpPr>
          <p:cNvPr id="10243" name="Text Box 3"/>
          <p:cNvSpPr txBox="1">
            <a:spLocks noChangeArrowheads="1"/>
          </p:cNvSpPr>
          <p:nvPr/>
        </p:nvSpPr>
        <p:spPr bwMode="auto">
          <a:xfrm>
            <a:off x="1043608" y="1772816"/>
            <a:ext cx="1210588" cy="707886"/>
          </a:xfrm>
          <a:prstGeom prst="rect">
            <a:avLst/>
          </a:prstGeom>
          <a:noFill/>
          <a:ln w="9525">
            <a:solidFill>
              <a:schemeClr val="tx1"/>
            </a:solidFill>
            <a:miter lim="800000"/>
            <a:headEnd/>
            <a:tailEnd/>
          </a:ln>
          <a:effectLst/>
        </p:spPr>
        <p:txBody>
          <a:bodyPr wrap="none">
            <a:spAutoFit/>
          </a:bodyPr>
          <a:lstStyle/>
          <a:p>
            <a:r>
              <a:rPr lang="ja-JP" altLang="en-US" sz="4000" dirty="0"/>
              <a:t>海運</a:t>
            </a:r>
          </a:p>
        </p:txBody>
      </p:sp>
      <p:sp>
        <p:nvSpPr>
          <p:cNvPr id="10244" name="Text Box 4"/>
          <p:cNvSpPr txBox="1">
            <a:spLocks noChangeArrowheads="1"/>
          </p:cNvSpPr>
          <p:nvPr/>
        </p:nvSpPr>
        <p:spPr bwMode="auto">
          <a:xfrm>
            <a:off x="2987824" y="1628800"/>
            <a:ext cx="5109091" cy="584775"/>
          </a:xfrm>
          <a:prstGeom prst="rect">
            <a:avLst/>
          </a:prstGeom>
          <a:noFill/>
          <a:ln w="9525">
            <a:noFill/>
            <a:miter lim="800000"/>
            <a:headEnd/>
            <a:tailEnd/>
          </a:ln>
          <a:effectLst/>
        </p:spPr>
        <p:txBody>
          <a:bodyPr wrap="none">
            <a:spAutoFit/>
          </a:bodyPr>
          <a:lstStyle/>
          <a:p>
            <a:r>
              <a:rPr lang="ja-JP" altLang="en-US" sz="3200" dirty="0"/>
              <a:t>港湾整備費は一般国民負担</a:t>
            </a:r>
          </a:p>
        </p:txBody>
      </p:sp>
      <p:sp>
        <p:nvSpPr>
          <p:cNvPr id="10245" name="Text Box 5"/>
          <p:cNvSpPr txBox="1">
            <a:spLocks noChangeArrowheads="1"/>
          </p:cNvSpPr>
          <p:nvPr/>
        </p:nvSpPr>
        <p:spPr bwMode="auto">
          <a:xfrm>
            <a:off x="2987824" y="2132856"/>
            <a:ext cx="5211683" cy="584775"/>
          </a:xfrm>
          <a:prstGeom prst="rect">
            <a:avLst/>
          </a:prstGeom>
          <a:noFill/>
          <a:ln w="9525">
            <a:noFill/>
            <a:miter lim="800000"/>
            <a:headEnd/>
            <a:tailEnd/>
          </a:ln>
          <a:effectLst/>
        </p:spPr>
        <p:txBody>
          <a:bodyPr wrap="none">
            <a:spAutoFit/>
          </a:bodyPr>
          <a:lstStyle/>
          <a:p>
            <a:r>
              <a:rPr lang="ja-JP" altLang="en-US" sz="3200" dirty="0"/>
              <a:t>旅客フェリーの顧客はトラック</a:t>
            </a:r>
          </a:p>
        </p:txBody>
      </p:sp>
      <p:sp>
        <p:nvSpPr>
          <p:cNvPr id="10246" name="Text Box 6"/>
          <p:cNvSpPr txBox="1">
            <a:spLocks noChangeArrowheads="1"/>
          </p:cNvSpPr>
          <p:nvPr/>
        </p:nvSpPr>
        <p:spPr bwMode="auto">
          <a:xfrm>
            <a:off x="755576" y="2996952"/>
            <a:ext cx="1723549" cy="707886"/>
          </a:xfrm>
          <a:prstGeom prst="rect">
            <a:avLst/>
          </a:prstGeom>
          <a:noFill/>
          <a:ln w="9525">
            <a:solidFill>
              <a:schemeClr val="tx1"/>
            </a:solidFill>
            <a:miter lim="800000"/>
            <a:headEnd/>
            <a:tailEnd/>
          </a:ln>
          <a:effectLst/>
        </p:spPr>
        <p:txBody>
          <a:bodyPr wrap="none">
            <a:spAutoFit/>
          </a:bodyPr>
          <a:lstStyle/>
          <a:p>
            <a:r>
              <a:rPr lang="ja-JP" altLang="en-US" sz="4000" dirty="0"/>
              <a:t>自動車</a:t>
            </a:r>
          </a:p>
        </p:txBody>
      </p:sp>
      <p:sp>
        <p:nvSpPr>
          <p:cNvPr id="10247" name="Text Box 7"/>
          <p:cNvSpPr txBox="1">
            <a:spLocks noChangeArrowheads="1"/>
          </p:cNvSpPr>
          <p:nvPr/>
        </p:nvSpPr>
        <p:spPr bwMode="auto">
          <a:xfrm>
            <a:off x="2874994" y="2780928"/>
            <a:ext cx="5729454" cy="584775"/>
          </a:xfrm>
          <a:prstGeom prst="rect">
            <a:avLst/>
          </a:prstGeom>
          <a:noFill/>
          <a:ln w="9525">
            <a:noFill/>
            <a:miter lim="800000"/>
            <a:headEnd/>
            <a:tailEnd/>
          </a:ln>
          <a:effectLst/>
        </p:spPr>
        <p:txBody>
          <a:bodyPr wrap="none">
            <a:spAutoFit/>
          </a:bodyPr>
          <a:lstStyle/>
          <a:p>
            <a:r>
              <a:rPr lang="ja-JP" altLang="en-US" sz="3200" dirty="0"/>
              <a:t>自動車関係諸税負担はマイカー</a:t>
            </a:r>
          </a:p>
        </p:txBody>
      </p:sp>
      <p:sp>
        <p:nvSpPr>
          <p:cNvPr id="10248" name="Text Box 8"/>
          <p:cNvSpPr txBox="1">
            <a:spLocks noChangeArrowheads="1"/>
          </p:cNvSpPr>
          <p:nvPr/>
        </p:nvSpPr>
        <p:spPr bwMode="auto">
          <a:xfrm>
            <a:off x="2915816" y="3348281"/>
            <a:ext cx="6527749" cy="584775"/>
          </a:xfrm>
          <a:prstGeom prst="rect">
            <a:avLst/>
          </a:prstGeom>
          <a:noFill/>
          <a:ln w="9525">
            <a:noFill/>
            <a:miter lim="800000"/>
            <a:headEnd/>
            <a:tailEnd/>
          </a:ln>
          <a:effectLst/>
        </p:spPr>
        <p:txBody>
          <a:bodyPr wrap="none">
            <a:spAutoFit/>
          </a:bodyPr>
          <a:lstStyle/>
          <a:p>
            <a:r>
              <a:rPr lang="ja-JP" altLang="en-US" sz="3200" dirty="0"/>
              <a:t>高速道路料金はマイカー割合が高い</a:t>
            </a:r>
          </a:p>
        </p:txBody>
      </p:sp>
      <p:sp>
        <p:nvSpPr>
          <p:cNvPr id="10249" name="Text Box 9"/>
          <p:cNvSpPr txBox="1">
            <a:spLocks noChangeArrowheads="1"/>
          </p:cNvSpPr>
          <p:nvPr/>
        </p:nvSpPr>
        <p:spPr bwMode="auto">
          <a:xfrm>
            <a:off x="1043608" y="4221088"/>
            <a:ext cx="1210588" cy="707886"/>
          </a:xfrm>
          <a:prstGeom prst="rect">
            <a:avLst/>
          </a:prstGeom>
          <a:noFill/>
          <a:ln w="9525">
            <a:solidFill>
              <a:schemeClr val="tx1"/>
            </a:solidFill>
            <a:miter lim="800000"/>
            <a:headEnd/>
            <a:tailEnd/>
          </a:ln>
          <a:effectLst/>
        </p:spPr>
        <p:txBody>
          <a:bodyPr wrap="none">
            <a:spAutoFit/>
          </a:bodyPr>
          <a:lstStyle/>
          <a:p>
            <a:r>
              <a:rPr lang="ja-JP" altLang="en-US" sz="4000" dirty="0"/>
              <a:t>鉄道</a:t>
            </a:r>
          </a:p>
        </p:txBody>
      </p:sp>
      <p:sp>
        <p:nvSpPr>
          <p:cNvPr id="10250" name="Text Box 10"/>
          <p:cNvSpPr txBox="1">
            <a:spLocks noChangeArrowheads="1"/>
          </p:cNvSpPr>
          <p:nvPr/>
        </p:nvSpPr>
        <p:spPr bwMode="auto">
          <a:xfrm>
            <a:off x="2838839" y="4365104"/>
            <a:ext cx="6269665" cy="584775"/>
          </a:xfrm>
          <a:prstGeom prst="rect">
            <a:avLst/>
          </a:prstGeom>
          <a:noFill/>
          <a:ln w="9525">
            <a:noFill/>
            <a:miter lim="800000"/>
            <a:headEnd/>
            <a:tailEnd/>
          </a:ln>
          <a:effectLst/>
        </p:spPr>
        <p:txBody>
          <a:bodyPr wrap="none">
            <a:spAutoFit/>
          </a:bodyPr>
          <a:lstStyle/>
          <a:p>
            <a:r>
              <a:rPr lang="ja-JP" altLang="en-US" sz="3200" dirty="0" smtClean="0"/>
              <a:t>アボイダブルコスト</a:t>
            </a:r>
            <a:r>
              <a:rPr lang="ja-JP" altLang="en-US" sz="3200" dirty="0"/>
              <a:t>以外は旅客負担</a:t>
            </a:r>
          </a:p>
        </p:txBody>
      </p:sp>
      <p:sp>
        <p:nvSpPr>
          <p:cNvPr id="10251" name="Text Box 11"/>
          <p:cNvSpPr txBox="1">
            <a:spLocks noChangeArrowheads="1"/>
          </p:cNvSpPr>
          <p:nvPr/>
        </p:nvSpPr>
        <p:spPr bwMode="auto">
          <a:xfrm>
            <a:off x="1043608" y="5589240"/>
            <a:ext cx="1210588" cy="707886"/>
          </a:xfrm>
          <a:prstGeom prst="rect">
            <a:avLst/>
          </a:prstGeom>
          <a:noFill/>
          <a:ln w="9525">
            <a:solidFill>
              <a:schemeClr val="tx1"/>
            </a:solidFill>
            <a:miter lim="800000"/>
            <a:headEnd/>
            <a:tailEnd/>
          </a:ln>
          <a:effectLst/>
        </p:spPr>
        <p:txBody>
          <a:bodyPr wrap="none">
            <a:spAutoFit/>
          </a:bodyPr>
          <a:lstStyle/>
          <a:p>
            <a:r>
              <a:rPr lang="ja-JP" altLang="en-US" sz="4000" dirty="0"/>
              <a:t>航空</a:t>
            </a:r>
          </a:p>
        </p:txBody>
      </p:sp>
      <p:sp>
        <p:nvSpPr>
          <p:cNvPr id="10252" name="Text Box 12"/>
          <p:cNvSpPr txBox="1">
            <a:spLocks noChangeArrowheads="1"/>
          </p:cNvSpPr>
          <p:nvPr/>
        </p:nvSpPr>
        <p:spPr bwMode="auto">
          <a:xfrm>
            <a:off x="2937258" y="5659438"/>
            <a:ext cx="5811206" cy="584775"/>
          </a:xfrm>
          <a:prstGeom prst="rect">
            <a:avLst/>
          </a:prstGeom>
          <a:noFill/>
          <a:ln w="9525">
            <a:noFill/>
            <a:miter lim="800000"/>
            <a:headEnd/>
            <a:tailEnd/>
          </a:ln>
          <a:effectLst/>
        </p:spPr>
        <p:txBody>
          <a:bodyPr wrap="none">
            <a:spAutoFit/>
          </a:bodyPr>
          <a:lstStyle/>
          <a:p>
            <a:r>
              <a:rPr lang="ja-JP" altLang="en-US" sz="3200" dirty="0"/>
              <a:t>国内は旅客便の残スペース利用</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 3"/>
          <p:cNvSpPr>
            <a:spLocks noGrp="1"/>
          </p:cNvSpPr>
          <p:nvPr>
            <p:ph type="sldNum" sz="quarter" idx="12"/>
          </p:nvPr>
        </p:nvSpPr>
        <p:spPr/>
        <p:txBody>
          <a:bodyPr/>
          <a:lstStyle/>
          <a:p>
            <a:fld id="{06BF57B2-7B9D-480B-B62B-ACF215540388}" type="slidenum">
              <a:rPr lang="en-US" altLang="ja-JP"/>
              <a:pPr/>
              <a:t>34</a:t>
            </a:fld>
            <a:endParaRPr lang="en-US" altLang="ja-JP" dirty="0"/>
          </a:p>
        </p:txBody>
      </p:sp>
      <p:sp>
        <p:nvSpPr>
          <p:cNvPr id="89090" name="Text Box 2"/>
          <p:cNvSpPr txBox="1">
            <a:spLocks noChangeArrowheads="1"/>
          </p:cNvSpPr>
          <p:nvPr/>
        </p:nvSpPr>
        <p:spPr bwMode="auto">
          <a:xfrm>
            <a:off x="3316288" y="304800"/>
            <a:ext cx="2322512" cy="533400"/>
          </a:xfrm>
          <a:prstGeom prst="rect">
            <a:avLst/>
          </a:prstGeom>
          <a:noFill/>
          <a:ln w="76200" cmpd="tri">
            <a:solidFill>
              <a:schemeClr val="tx1"/>
            </a:solidFill>
            <a:miter lim="800000"/>
            <a:headEnd/>
            <a:tailEnd/>
          </a:ln>
          <a:effectLst/>
        </p:spPr>
        <p:txBody>
          <a:bodyPr wrap="none">
            <a:spAutoFit/>
          </a:bodyPr>
          <a:lstStyle/>
          <a:p>
            <a:r>
              <a:rPr lang="ja-JP" altLang="en-US" dirty="0"/>
              <a:t>規制緩和と物流</a:t>
            </a:r>
          </a:p>
        </p:txBody>
      </p:sp>
      <p:sp>
        <p:nvSpPr>
          <p:cNvPr id="89091" name="Text Box 3"/>
          <p:cNvSpPr txBox="1">
            <a:spLocks noChangeArrowheads="1"/>
          </p:cNvSpPr>
          <p:nvPr/>
        </p:nvSpPr>
        <p:spPr bwMode="auto">
          <a:xfrm>
            <a:off x="581025" y="1219200"/>
            <a:ext cx="587375" cy="4267200"/>
          </a:xfrm>
          <a:prstGeom prst="rect">
            <a:avLst/>
          </a:prstGeom>
          <a:noFill/>
          <a:ln w="38100">
            <a:solidFill>
              <a:schemeClr val="tx1"/>
            </a:solidFill>
            <a:miter lim="800000"/>
            <a:headEnd/>
            <a:tailEnd/>
          </a:ln>
          <a:effectLst/>
        </p:spPr>
        <p:txBody>
          <a:bodyPr vert="eaVert">
            <a:spAutoFit/>
          </a:bodyPr>
          <a:lstStyle/>
          <a:p>
            <a:pPr algn="dist"/>
            <a:r>
              <a:rPr lang="ja-JP" altLang="en-US" dirty="0"/>
              <a:t>規制の目的</a:t>
            </a:r>
          </a:p>
        </p:txBody>
      </p:sp>
      <p:sp>
        <p:nvSpPr>
          <p:cNvPr id="89092" name="Text Box 4"/>
          <p:cNvSpPr txBox="1">
            <a:spLocks noChangeArrowheads="1"/>
          </p:cNvSpPr>
          <p:nvPr/>
        </p:nvSpPr>
        <p:spPr bwMode="auto">
          <a:xfrm>
            <a:off x="1524000" y="2819400"/>
            <a:ext cx="1717675" cy="466725"/>
          </a:xfrm>
          <a:prstGeom prst="rect">
            <a:avLst/>
          </a:prstGeom>
          <a:noFill/>
          <a:ln w="9525">
            <a:solidFill>
              <a:schemeClr val="tx1"/>
            </a:solidFill>
            <a:miter lim="800000"/>
            <a:headEnd/>
            <a:tailEnd/>
          </a:ln>
          <a:effectLst/>
        </p:spPr>
        <p:txBody>
          <a:bodyPr wrap="none">
            <a:spAutoFit/>
          </a:bodyPr>
          <a:lstStyle/>
          <a:p>
            <a:r>
              <a:rPr lang="ja-JP" altLang="en-US" dirty="0"/>
              <a:t>利用者保護</a:t>
            </a:r>
          </a:p>
        </p:txBody>
      </p:sp>
      <p:sp>
        <p:nvSpPr>
          <p:cNvPr id="89093" name="Text Box 5"/>
          <p:cNvSpPr txBox="1">
            <a:spLocks noChangeArrowheads="1"/>
          </p:cNvSpPr>
          <p:nvPr/>
        </p:nvSpPr>
        <p:spPr bwMode="auto">
          <a:xfrm>
            <a:off x="1558925" y="5035550"/>
            <a:ext cx="1412875" cy="466725"/>
          </a:xfrm>
          <a:prstGeom prst="rect">
            <a:avLst/>
          </a:prstGeom>
          <a:noFill/>
          <a:ln w="9525">
            <a:solidFill>
              <a:schemeClr val="tx1"/>
            </a:solidFill>
            <a:miter lim="800000"/>
            <a:headEnd/>
            <a:tailEnd/>
          </a:ln>
          <a:effectLst/>
        </p:spPr>
        <p:txBody>
          <a:bodyPr wrap="none">
            <a:spAutoFit/>
          </a:bodyPr>
          <a:lstStyle/>
          <a:p>
            <a:r>
              <a:rPr lang="ja-JP" altLang="en-US" dirty="0"/>
              <a:t>業界発展</a:t>
            </a:r>
          </a:p>
        </p:txBody>
      </p:sp>
      <p:sp>
        <p:nvSpPr>
          <p:cNvPr id="89094" name="Text Box 6"/>
          <p:cNvSpPr txBox="1">
            <a:spLocks noChangeArrowheads="1"/>
          </p:cNvSpPr>
          <p:nvPr/>
        </p:nvSpPr>
        <p:spPr bwMode="auto">
          <a:xfrm>
            <a:off x="3810000" y="2816225"/>
            <a:ext cx="2022475" cy="466725"/>
          </a:xfrm>
          <a:prstGeom prst="rect">
            <a:avLst/>
          </a:prstGeom>
          <a:noFill/>
          <a:ln w="9525">
            <a:solidFill>
              <a:schemeClr val="tx1"/>
            </a:solidFill>
            <a:miter lim="800000"/>
            <a:headEnd/>
            <a:tailEnd/>
          </a:ln>
          <a:effectLst/>
        </p:spPr>
        <p:txBody>
          <a:bodyPr wrap="none">
            <a:spAutoFit/>
          </a:bodyPr>
          <a:lstStyle/>
          <a:p>
            <a:r>
              <a:rPr lang="ja-JP" altLang="en-US" dirty="0"/>
              <a:t>輸送の独占性</a:t>
            </a:r>
          </a:p>
        </p:txBody>
      </p:sp>
      <p:sp>
        <p:nvSpPr>
          <p:cNvPr id="89095" name="Text Box 7"/>
          <p:cNvSpPr txBox="1">
            <a:spLocks noChangeArrowheads="1"/>
          </p:cNvSpPr>
          <p:nvPr/>
        </p:nvSpPr>
        <p:spPr bwMode="auto">
          <a:xfrm>
            <a:off x="6334125" y="2335213"/>
            <a:ext cx="1971675" cy="406400"/>
          </a:xfrm>
          <a:prstGeom prst="rect">
            <a:avLst/>
          </a:prstGeom>
          <a:noFill/>
          <a:ln w="9525">
            <a:solidFill>
              <a:schemeClr val="tx1"/>
            </a:solidFill>
            <a:miter lim="800000"/>
            <a:headEnd/>
            <a:tailEnd/>
          </a:ln>
          <a:effectLst/>
        </p:spPr>
        <p:txBody>
          <a:bodyPr wrap="none">
            <a:spAutoFit/>
          </a:bodyPr>
          <a:lstStyle/>
          <a:p>
            <a:r>
              <a:rPr lang="en-US" altLang="ja-JP" sz="2000" dirty="0"/>
              <a:t>20</a:t>
            </a:r>
            <a:r>
              <a:rPr lang="ja-JP" altLang="en-US" sz="2000" dirty="0"/>
              <a:t>年代国鉄貨物</a:t>
            </a:r>
            <a:endParaRPr lang="ja-JP" altLang="en-US" dirty="0"/>
          </a:p>
        </p:txBody>
      </p:sp>
      <p:sp>
        <p:nvSpPr>
          <p:cNvPr id="89096" name="Text Box 8"/>
          <p:cNvSpPr txBox="1">
            <a:spLocks noChangeArrowheads="1"/>
          </p:cNvSpPr>
          <p:nvPr/>
        </p:nvSpPr>
        <p:spPr bwMode="auto">
          <a:xfrm>
            <a:off x="3810000" y="4035425"/>
            <a:ext cx="2022475" cy="466725"/>
          </a:xfrm>
          <a:prstGeom prst="rect">
            <a:avLst/>
          </a:prstGeom>
          <a:noFill/>
          <a:ln w="9525">
            <a:solidFill>
              <a:schemeClr val="tx1"/>
            </a:solidFill>
            <a:miter lim="800000"/>
            <a:headEnd/>
            <a:tailEnd/>
          </a:ln>
          <a:effectLst/>
        </p:spPr>
        <p:txBody>
          <a:bodyPr wrap="none">
            <a:spAutoFit/>
          </a:bodyPr>
          <a:lstStyle/>
          <a:p>
            <a:r>
              <a:rPr lang="ja-JP" altLang="en-US" dirty="0"/>
              <a:t>荷主の優位性</a:t>
            </a:r>
          </a:p>
        </p:txBody>
      </p:sp>
      <p:sp>
        <p:nvSpPr>
          <p:cNvPr id="89097" name="Text Box 9"/>
          <p:cNvSpPr txBox="1">
            <a:spLocks noChangeArrowheads="1"/>
          </p:cNvSpPr>
          <p:nvPr/>
        </p:nvSpPr>
        <p:spPr bwMode="auto">
          <a:xfrm>
            <a:off x="3810000" y="4876800"/>
            <a:ext cx="2128838" cy="831850"/>
          </a:xfrm>
          <a:prstGeom prst="rect">
            <a:avLst/>
          </a:prstGeom>
          <a:noFill/>
          <a:ln w="9525">
            <a:solidFill>
              <a:schemeClr val="tx1"/>
            </a:solidFill>
            <a:miter lim="800000"/>
            <a:headEnd/>
            <a:tailEnd/>
          </a:ln>
          <a:effectLst/>
        </p:spPr>
        <p:txBody>
          <a:bodyPr wrap="none">
            <a:spAutoFit/>
          </a:bodyPr>
          <a:lstStyle/>
          <a:p>
            <a:r>
              <a:rPr lang="ja-JP" altLang="en-US" dirty="0"/>
              <a:t>高コスト構造論</a:t>
            </a:r>
          </a:p>
          <a:p>
            <a:r>
              <a:rPr lang="ja-JP" altLang="en-US" dirty="0"/>
              <a:t>～国際比較～</a:t>
            </a:r>
          </a:p>
        </p:txBody>
      </p:sp>
      <p:sp>
        <p:nvSpPr>
          <p:cNvPr id="89098" name="AutoShape 10"/>
          <p:cNvSpPr>
            <a:spLocks noChangeArrowheads="1"/>
          </p:cNvSpPr>
          <p:nvPr/>
        </p:nvSpPr>
        <p:spPr bwMode="auto">
          <a:xfrm>
            <a:off x="4267200" y="3352800"/>
            <a:ext cx="990600" cy="609600"/>
          </a:xfrm>
          <a:prstGeom prst="downArrow">
            <a:avLst>
              <a:gd name="adj1" fmla="val 50000"/>
              <a:gd name="adj2" fmla="val 25000"/>
            </a:avLst>
          </a:prstGeom>
          <a:noFill/>
          <a:ln w="9525">
            <a:solidFill>
              <a:schemeClr val="tx1"/>
            </a:solidFill>
            <a:miter lim="800000"/>
            <a:headEnd/>
            <a:tailEnd/>
          </a:ln>
          <a:effectLst/>
        </p:spPr>
        <p:txBody>
          <a:bodyPr vert="eaVert" wrap="none" anchor="ctr"/>
          <a:lstStyle/>
          <a:p>
            <a:pPr algn="ctr"/>
            <a:r>
              <a:rPr lang="ja-JP" altLang="en-US" sz="2000" dirty="0"/>
              <a:t>変化</a:t>
            </a:r>
            <a:endParaRPr lang="ja-JP" altLang="en-US" dirty="0"/>
          </a:p>
        </p:txBody>
      </p:sp>
      <p:sp>
        <p:nvSpPr>
          <p:cNvPr id="89099" name="Text Box 11"/>
          <p:cNvSpPr txBox="1">
            <a:spLocks noChangeArrowheads="1"/>
          </p:cNvSpPr>
          <p:nvPr/>
        </p:nvSpPr>
        <p:spPr bwMode="auto">
          <a:xfrm>
            <a:off x="7275513" y="3810000"/>
            <a:ext cx="927100" cy="1303338"/>
          </a:xfrm>
          <a:prstGeom prst="rect">
            <a:avLst/>
          </a:prstGeom>
          <a:noFill/>
          <a:ln w="9525">
            <a:solidFill>
              <a:schemeClr val="tx1"/>
            </a:solidFill>
            <a:prstDash val="dash"/>
            <a:miter lim="800000"/>
            <a:headEnd/>
            <a:tailEnd/>
          </a:ln>
          <a:effectLst/>
        </p:spPr>
        <p:txBody>
          <a:bodyPr vert="eaVert" wrap="none">
            <a:spAutoFit/>
          </a:bodyPr>
          <a:lstStyle/>
          <a:p>
            <a:r>
              <a:rPr lang="ja-JP" altLang="en-US" sz="1600" dirty="0"/>
              <a:t>輸送事業者の</a:t>
            </a:r>
          </a:p>
          <a:p>
            <a:r>
              <a:rPr lang="ja-JP" altLang="en-US" sz="1600" dirty="0"/>
              <a:t>意識では認可</a:t>
            </a:r>
          </a:p>
          <a:p>
            <a:r>
              <a:rPr lang="ja-JP" altLang="en-US" sz="1600" dirty="0"/>
              <a:t>運賃が下支え</a:t>
            </a:r>
            <a:endParaRPr lang="ja-JP" altLang="en-US" dirty="0"/>
          </a:p>
        </p:txBody>
      </p:sp>
      <p:sp>
        <p:nvSpPr>
          <p:cNvPr id="89100" name="Text Box 12"/>
          <p:cNvSpPr txBox="1">
            <a:spLocks noChangeArrowheads="1"/>
          </p:cNvSpPr>
          <p:nvPr/>
        </p:nvSpPr>
        <p:spPr bwMode="auto">
          <a:xfrm>
            <a:off x="6324600" y="3124200"/>
            <a:ext cx="1717675" cy="466725"/>
          </a:xfrm>
          <a:prstGeom prst="rect">
            <a:avLst/>
          </a:prstGeom>
          <a:noFill/>
          <a:ln w="9525">
            <a:solidFill>
              <a:schemeClr val="tx1"/>
            </a:solidFill>
            <a:miter lim="800000"/>
            <a:headEnd/>
            <a:tailEnd/>
          </a:ln>
          <a:effectLst/>
        </p:spPr>
        <p:txBody>
          <a:bodyPr wrap="none">
            <a:spAutoFit/>
          </a:bodyPr>
          <a:lstStyle/>
          <a:p>
            <a:r>
              <a:rPr lang="ja-JP" altLang="en-US" dirty="0"/>
              <a:t>消費者物流</a:t>
            </a:r>
          </a:p>
        </p:txBody>
      </p:sp>
      <p:sp>
        <p:nvSpPr>
          <p:cNvPr id="89101" name="AutoShape 13"/>
          <p:cNvSpPr>
            <a:spLocks noChangeArrowheads="1"/>
          </p:cNvSpPr>
          <p:nvPr/>
        </p:nvSpPr>
        <p:spPr bwMode="auto">
          <a:xfrm>
            <a:off x="3048000" y="5035550"/>
            <a:ext cx="609600" cy="457200"/>
          </a:xfrm>
          <a:prstGeom prst="leftRightArrow">
            <a:avLst>
              <a:gd name="adj1" fmla="val 50000"/>
              <a:gd name="adj2" fmla="val 26667"/>
            </a:avLst>
          </a:prstGeom>
          <a:noFill/>
          <a:ln w="9525">
            <a:solidFill>
              <a:schemeClr val="tx1"/>
            </a:solidFill>
            <a:miter lim="800000"/>
            <a:headEnd/>
            <a:tailEnd/>
          </a:ln>
          <a:effectLst/>
        </p:spPr>
        <p:txBody>
          <a:bodyPr wrap="none" anchor="ctr"/>
          <a:lstStyle/>
          <a:p>
            <a:endParaRPr lang="ja-JP" altLang="en-US" dirty="0"/>
          </a:p>
        </p:txBody>
      </p:sp>
      <p:sp>
        <p:nvSpPr>
          <p:cNvPr id="89102" name="Text Box 14"/>
          <p:cNvSpPr txBox="1">
            <a:spLocks noChangeArrowheads="1"/>
          </p:cNvSpPr>
          <p:nvPr/>
        </p:nvSpPr>
        <p:spPr bwMode="auto">
          <a:xfrm>
            <a:off x="1524000" y="1295400"/>
            <a:ext cx="1717675" cy="831850"/>
          </a:xfrm>
          <a:prstGeom prst="rect">
            <a:avLst/>
          </a:prstGeom>
          <a:noFill/>
          <a:ln w="9525">
            <a:solidFill>
              <a:schemeClr val="tx1"/>
            </a:solidFill>
            <a:miter lim="800000"/>
            <a:headEnd/>
            <a:tailEnd/>
          </a:ln>
          <a:effectLst/>
        </p:spPr>
        <p:txBody>
          <a:bodyPr wrap="none">
            <a:spAutoFit/>
          </a:bodyPr>
          <a:lstStyle/>
          <a:p>
            <a:r>
              <a:rPr lang="ja-JP" altLang="en-US" dirty="0"/>
              <a:t>国土の均衡</a:t>
            </a:r>
          </a:p>
          <a:p>
            <a:r>
              <a:rPr lang="ja-JP" altLang="en-US" dirty="0"/>
              <a:t>ある発展</a:t>
            </a:r>
          </a:p>
        </p:txBody>
      </p:sp>
      <p:sp>
        <p:nvSpPr>
          <p:cNvPr id="89103" name="Text Box 15"/>
          <p:cNvSpPr txBox="1">
            <a:spLocks noChangeArrowheads="1"/>
          </p:cNvSpPr>
          <p:nvPr/>
        </p:nvSpPr>
        <p:spPr bwMode="auto">
          <a:xfrm>
            <a:off x="3946525" y="1371600"/>
            <a:ext cx="1412875" cy="466725"/>
          </a:xfrm>
          <a:prstGeom prst="rect">
            <a:avLst/>
          </a:prstGeom>
          <a:noFill/>
          <a:ln w="9525">
            <a:solidFill>
              <a:schemeClr val="tx1"/>
            </a:solidFill>
            <a:miter lim="800000"/>
            <a:headEnd/>
            <a:tailEnd/>
          </a:ln>
          <a:effectLst/>
        </p:spPr>
        <p:txBody>
          <a:bodyPr wrap="none">
            <a:spAutoFit/>
          </a:bodyPr>
          <a:lstStyle/>
          <a:p>
            <a:r>
              <a:rPr lang="ja-JP" altLang="en-US" dirty="0"/>
              <a:t>国家独占</a:t>
            </a:r>
          </a:p>
        </p:txBody>
      </p:sp>
      <p:sp>
        <p:nvSpPr>
          <p:cNvPr id="89104" name="Text Box 16"/>
          <p:cNvSpPr txBox="1">
            <a:spLocks noChangeArrowheads="1"/>
          </p:cNvSpPr>
          <p:nvPr/>
        </p:nvSpPr>
        <p:spPr bwMode="auto">
          <a:xfrm>
            <a:off x="6308725" y="1392238"/>
            <a:ext cx="1412875" cy="466725"/>
          </a:xfrm>
          <a:prstGeom prst="rect">
            <a:avLst/>
          </a:prstGeom>
          <a:noFill/>
          <a:ln w="9525">
            <a:solidFill>
              <a:schemeClr val="tx1"/>
            </a:solidFill>
            <a:miter lim="800000"/>
            <a:headEnd/>
            <a:tailEnd/>
          </a:ln>
          <a:effectLst/>
        </p:spPr>
        <p:txBody>
          <a:bodyPr wrap="none">
            <a:spAutoFit/>
          </a:bodyPr>
          <a:lstStyle/>
          <a:p>
            <a:r>
              <a:rPr lang="ja-JP" altLang="en-US" dirty="0"/>
              <a:t>信書輸送</a:t>
            </a:r>
          </a:p>
        </p:txBody>
      </p:sp>
      <p:sp>
        <p:nvSpPr>
          <p:cNvPr id="89105" name="Text Box 17"/>
          <p:cNvSpPr txBox="1">
            <a:spLocks noChangeArrowheads="1"/>
          </p:cNvSpPr>
          <p:nvPr/>
        </p:nvSpPr>
        <p:spPr bwMode="auto">
          <a:xfrm>
            <a:off x="7639050" y="730250"/>
            <a:ext cx="1200150" cy="336550"/>
          </a:xfrm>
          <a:prstGeom prst="rect">
            <a:avLst/>
          </a:prstGeom>
          <a:noFill/>
          <a:ln w="9525">
            <a:noFill/>
            <a:miter lim="800000"/>
            <a:headEnd/>
            <a:tailEnd/>
          </a:ln>
          <a:effectLst/>
        </p:spPr>
        <p:txBody>
          <a:bodyPr wrap="none">
            <a:spAutoFit/>
          </a:bodyPr>
          <a:lstStyle/>
          <a:p>
            <a:r>
              <a:rPr lang="ja-JP" altLang="en-US" sz="1600" dirty="0">
                <a:ea typeface="ＤＦＰ特太ゴシック体" pitchFamily="50" charset="-128"/>
              </a:rPr>
              <a:t>電子メール</a:t>
            </a:r>
            <a:endParaRPr lang="ja-JP" altLang="en-US" dirty="0"/>
          </a:p>
        </p:txBody>
      </p:sp>
      <p:sp>
        <p:nvSpPr>
          <p:cNvPr id="89106" name="Text Box 18"/>
          <p:cNvSpPr txBox="1">
            <a:spLocks noChangeArrowheads="1"/>
          </p:cNvSpPr>
          <p:nvPr/>
        </p:nvSpPr>
        <p:spPr bwMode="auto">
          <a:xfrm>
            <a:off x="8510588" y="1905000"/>
            <a:ext cx="428625" cy="1920875"/>
          </a:xfrm>
          <a:prstGeom prst="rect">
            <a:avLst/>
          </a:prstGeom>
          <a:noFill/>
          <a:ln w="9525">
            <a:noFill/>
            <a:miter lim="800000"/>
            <a:headEnd/>
            <a:tailEnd/>
          </a:ln>
          <a:effectLst/>
        </p:spPr>
        <p:txBody>
          <a:bodyPr vert="eaVert" wrap="none">
            <a:spAutoFit/>
          </a:bodyPr>
          <a:lstStyle/>
          <a:p>
            <a:r>
              <a:rPr lang="ja-JP" altLang="en-US" sz="1600" dirty="0">
                <a:ea typeface="ＤＦＰ特太ゴシック体" pitchFamily="50" charset="-128"/>
              </a:rPr>
              <a:t>モータリゼーション</a:t>
            </a:r>
            <a:endParaRPr lang="ja-JP" altLang="en-US" sz="1600" dirty="0"/>
          </a:p>
        </p:txBody>
      </p:sp>
      <p:sp>
        <p:nvSpPr>
          <p:cNvPr id="89107" name="Text Box 19"/>
          <p:cNvSpPr txBox="1">
            <a:spLocks noChangeArrowheads="1"/>
          </p:cNvSpPr>
          <p:nvPr/>
        </p:nvSpPr>
        <p:spPr bwMode="auto">
          <a:xfrm>
            <a:off x="6400800" y="6057900"/>
            <a:ext cx="1441450" cy="495300"/>
          </a:xfrm>
          <a:prstGeom prst="rect">
            <a:avLst/>
          </a:prstGeom>
          <a:noFill/>
          <a:ln w="38100">
            <a:solidFill>
              <a:schemeClr val="tx1"/>
            </a:solidFill>
            <a:miter lim="800000"/>
            <a:headEnd/>
            <a:tailEnd/>
          </a:ln>
          <a:effectLst/>
        </p:spPr>
        <p:txBody>
          <a:bodyPr wrap="none">
            <a:spAutoFit/>
          </a:bodyPr>
          <a:lstStyle/>
          <a:p>
            <a:r>
              <a:rPr lang="ja-JP" altLang="en-US" dirty="0"/>
              <a:t>規制緩和</a:t>
            </a:r>
          </a:p>
        </p:txBody>
      </p:sp>
      <p:sp>
        <p:nvSpPr>
          <p:cNvPr id="89108" name="AutoShape 20"/>
          <p:cNvSpPr>
            <a:spLocks noChangeArrowheads="1"/>
          </p:cNvSpPr>
          <p:nvPr/>
        </p:nvSpPr>
        <p:spPr bwMode="auto">
          <a:xfrm rot="1793457">
            <a:off x="4953000" y="6019800"/>
            <a:ext cx="1214438" cy="228600"/>
          </a:xfrm>
          <a:prstGeom prst="curvedUpArrow">
            <a:avLst>
              <a:gd name="adj1" fmla="val 106250"/>
              <a:gd name="adj2" fmla="val 212500"/>
              <a:gd name="adj3" fmla="val 33333"/>
            </a:avLst>
          </a:prstGeom>
          <a:noFill/>
          <a:ln w="9525">
            <a:solidFill>
              <a:schemeClr val="tx1"/>
            </a:solidFill>
            <a:prstDash val="dash"/>
            <a:miter lim="800000"/>
            <a:headEnd/>
            <a:tailEnd/>
          </a:ln>
          <a:effectLst/>
        </p:spPr>
        <p:txBody>
          <a:bodyPr wrap="none" anchor="ctr"/>
          <a:lstStyle/>
          <a:p>
            <a:endParaRPr lang="ja-JP" altLang="en-US" dirty="0"/>
          </a:p>
        </p:txBody>
      </p:sp>
      <p:sp>
        <p:nvSpPr>
          <p:cNvPr id="89109" name="Line 21"/>
          <p:cNvSpPr>
            <a:spLocks noChangeShapeType="1"/>
          </p:cNvSpPr>
          <p:nvPr/>
        </p:nvSpPr>
        <p:spPr bwMode="auto">
          <a:xfrm flipH="1">
            <a:off x="7848600" y="990600"/>
            <a:ext cx="457200" cy="381000"/>
          </a:xfrm>
          <a:prstGeom prst="line">
            <a:avLst/>
          </a:prstGeom>
          <a:noFill/>
          <a:ln w="38100">
            <a:solidFill>
              <a:schemeClr val="tx1"/>
            </a:solidFill>
            <a:round/>
            <a:headEnd/>
            <a:tailEnd type="triangle" w="med" len="med"/>
          </a:ln>
          <a:effectLst/>
        </p:spPr>
        <p:txBody>
          <a:bodyPr wrap="none" anchor="ctr"/>
          <a:lstStyle/>
          <a:p>
            <a:endParaRPr lang="ja-JP" altLang="en-US" dirty="0"/>
          </a:p>
        </p:txBody>
      </p:sp>
      <p:sp>
        <p:nvSpPr>
          <p:cNvPr id="89110" name="Line 22"/>
          <p:cNvSpPr>
            <a:spLocks noChangeShapeType="1"/>
          </p:cNvSpPr>
          <p:nvPr/>
        </p:nvSpPr>
        <p:spPr bwMode="auto">
          <a:xfrm flipH="1">
            <a:off x="8153400" y="2895600"/>
            <a:ext cx="381000" cy="0"/>
          </a:xfrm>
          <a:prstGeom prst="line">
            <a:avLst/>
          </a:prstGeom>
          <a:noFill/>
          <a:ln w="57150">
            <a:solidFill>
              <a:schemeClr val="tx1"/>
            </a:solidFill>
            <a:round/>
            <a:headEnd/>
            <a:tailEnd type="triangle" w="med" len="med"/>
          </a:ln>
          <a:effectLst/>
        </p:spPr>
        <p:txBody>
          <a:bodyPr wrap="none" anchor="ctr"/>
          <a:lstStyle/>
          <a:p>
            <a:endParaRPr lang="ja-JP" altLang="en-US" dirty="0"/>
          </a:p>
        </p:txBody>
      </p:sp>
      <p:sp>
        <p:nvSpPr>
          <p:cNvPr id="89111" name="Text Box 23"/>
          <p:cNvSpPr txBox="1">
            <a:spLocks noChangeArrowheads="1"/>
          </p:cNvSpPr>
          <p:nvPr/>
        </p:nvSpPr>
        <p:spPr bwMode="auto">
          <a:xfrm>
            <a:off x="6403975" y="3810000"/>
            <a:ext cx="682625" cy="1514475"/>
          </a:xfrm>
          <a:prstGeom prst="rect">
            <a:avLst/>
          </a:prstGeom>
          <a:noFill/>
          <a:ln w="9525">
            <a:solidFill>
              <a:schemeClr val="tx1"/>
            </a:solidFill>
            <a:prstDash val="dash"/>
            <a:miter lim="800000"/>
            <a:headEnd/>
            <a:tailEnd/>
          </a:ln>
          <a:effectLst/>
        </p:spPr>
        <p:txBody>
          <a:bodyPr vert="eaVert" wrap="none">
            <a:spAutoFit/>
          </a:bodyPr>
          <a:lstStyle/>
          <a:p>
            <a:r>
              <a:rPr lang="ja-JP" altLang="en-US" sz="1600" dirty="0"/>
              <a:t>港湾運送事業</a:t>
            </a:r>
          </a:p>
          <a:p>
            <a:r>
              <a:rPr lang="ja-JP" altLang="en-US" sz="1600" dirty="0"/>
              <a:t>以外は実態先行</a:t>
            </a:r>
            <a:endParaRPr lang="ja-JP" altLang="en-US" dirty="0"/>
          </a:p>
        </p:txBody>
      </p:sp>
      <p:sp>
        <p:nvSpPr>
          <p:cNvPr id="89112" name="AutoShape 24"/>
          <p:cNvSpPr>
            <a:spLocks noChangeArrowheads="1"/>
          </p:cNvSpPr>
          <p:nvPr/>
        </p:nvSpPr>
        <p:spPr bwMode="auto">
          <a:xfrm>
            <a:off x="5943600" y="4038600"/>
            <a:ext cx="304800" cy="485775"/>
          </a:xfrm>
          <a:prstGeom prst="rightArrow">
            <a:avLst>
              <a:gd name="adj1" fmla="val 50000"/>
              <a:gd name="adj2" fmla="val 25000"/>
            </a:avLst>
          </a:prstGeom>
          <a:noFill/>
          <a:ln w="9525">
            <a:solidFill>
              <a:schemeClr val="tx1"/>
            </a:solidFill>
            <a:miter lim="800000"/>
            <a:headEnd/>
            <a:tailEnd/>
          </a:ln>
          <a:effectLst/>
        </p:spPr>
        <p:txBody>
          <a:bodyPr wrap="none" anchor="ctr"/>
          <a:lstStyle/>
          <a:p>
            <a:endParaRPr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 3"/>
          <p:cNvSpPr>
            <a:spLocks noGrp="1"/>
          </p:cNvSpPr>
          <p:nvPr>
            <p:ph type="sldNum" sz="quarter" idx="12"/>
          </p:nvPr>
        </p:nvSpPr>
        <p:spPr/>
        <p:txBody>
          <a:bodyPr/>
          <a:lstStyle/>
          <a:p>
            <a:fld id="{BAFAB032-207F-413C-B097-6A3AA40169E5}" type="slidenum">
              <a:rPr lang="en-US" altLang="ja-JP"/>
              <a:pPr/>
              <a:t>35</a:t>
            </a:fld>
            <a:endParaRPr lang="en-US" altLang="ja-JP" dirty="0"/>
          </a:p>
        </p:txBody>
      </p:sp>
      <p:sp>
        <p:nvSpPr>
          <p:cNvPr id="90114" name="Text Box 2"/>
          <p:cNvSpPr txBox="1">
            <a:spLocks noChangeArrowheads="1"/>
          </p:cNvSpPr>
          <p:nvPr/>
        </p:nvSpPr>
        <p:spPr bwMode="auto">
          <a:xfrm>
            <a:off x="577850" y="249238"/>
            <a:ext cx="2952750" cy="533400"/>
          </a:xfrm>
          <a:prstGeom prst="rect">
            <a:avLst/>
          </a:prstGeom>
          <a:noFill/>
          <a:ln w="76200" cmpd="tri">
            <a:solidFill>
              <a:schemeClr val="tx1"/>
            </a:solidFill>
            <a:miter lim="800000"/>
            <a:headEnd/>
            <a:tailEnd/>
          </a:ln>
          <a:effectLst/>
        </p:spPr>
        <p:txBody>
          <a:bodyPr wrap="none">
            <a:spAutoFit/>
          </a:bodyPr>
          <a:lstStyle/>
          <a:p>
            <a:r>
              <a:rPr lang="ja-JP" altLang="en-US" dirty="0"/>
              <a:t>事業開始</a:t>
            </a:r>
            <a:r>
              <a:rPr lang="en-US" altLang="ja-JP" dirty="0"/>
              <a:t>(</a:t>
            </a:r>
            <a:r>
              <a:rPr lang="ja-JP" altLang="en-US" dirty="0"/>
              <a:t>参入規制）</a:t>
            </a:r>
          </a:p>
        </p:txBody>
      </p:sp>
      <p:sp>
        <p:nvSpPr>
          <p:cNvPr id="90115" name="Text Box 3"/>
          <p:cNvSpPr txBox="1">
            <a:spLocks noChangeArrowheads="1"/>
          </p:cNvSpPr>
          <p:nvPr/>
        </p:nvSpPr>
        <p:spPr bwMode="auto">
          <a:xfrm>
            <a:off x="1066800" y="1219200"/>
            <a:ext cx="549275" cy="1311275"/>
          </a:xfrm>
          <a:prstGeom prst="rect">
            <a:avLst/>
          </a:prstGeom>
          <a:noFill/>
          <a:ln w="9525">
            <a:noFill/>
            <a:miter lim="800000"/>
            <a:headEnd/>
            <a:tailEnd/>
          </a:ln>
          <a:effectLst/>
        </p:spPr>
        <p:txBody>
          <a:bodyPr vert="eaVert" wrap="none">
            <a:spAutoFit/>
          </a:bodyPr>
          <a:lstStyle/>
          <a:p>
            <a:r>
              <a:rPr lang="ja-JP" altLang="en-US" dirty="0"/>
              <a:t>数量規制</a:t>
            </a:r>
          </a:p>
        </p:txBody>
      </p:sp>
      <p:sp>
        <p:nvSpPr>
          <p:cNvPr id="90116" name="Text Box 4"/>
          <p:cNvSpPr txBox="1">
            <a:spLocks noChangeArrowheads="1"/>
          </p:cNvSpPr>
          <p:nvPr/>
        </p:nvSpPr>
        <p:spPr bwMode="auto">
          <a:xfrm>
            <a:off x="6978650" y="1219200"/>
            <a:ext cx="1412875" cy="466725"/>
          </a:xfrm>
          <a:prstGeom prst="rect">
            <a:avLst/>
          </a:prstGeom>
          <a:noFill/>
          <a:ln w="9525">
            <a:solidFill>
              <a:schemeClr val="tx1"/>
            </a:solidFill>
            <a:miter lim="800000"/>
            <a:headEnd/>
            <a:tailEnd/>
          </a:ln>
          <a:effectLst/>
        </p:spPr>
        <p:txBody>
          <a:bodyPr wrap="none">
            <a:spAutoFit/>
          </a:bodyPr>
          <a:lstStyle/>
          <a:p>
            <a:r>
              <a:rPr lang="ja-JP" altLang="en-US" dirty="0"/>
              <a:t>市場判断</a:t>
            </a:r>
          </a:p>
        </p:txBody>
      </p:sp>
      <p:sp>
        <p:nvSpPr>
          <p:cNvPr id="90117" name="Text Box 5"/>
          <p:cNvSpPr txBox="1">
            <a:spLocks noChangeArrowheads="1"/>
          </p:cNvSpPr>
          <p:nvPr/>
        </p:nvSpPr>
        <p:spPr bwMode="auto">
          <a:xfrm>
            <a:off x="2133600" y="1143000"/>
            <a:ext cx="831850" cy="495300"/>
          </a:xfrm>
          <a:prstGeom prst="rect">
            <a:avLst/>
          </a:prstGeom>
          <a:noFill/>
          <a:ln w="38100">
            <a:solidFill>
              <a:schemeClr val="tx1"/>
            </a:solidFill>
            <a:miter lim="800000"/>
            <a:headEnd/>
            <a:tailEnd/>
          </a:ln>
          <a:effectLst/>
        </p:spPr>
        <p:txBody>
          <a:bodyPr wrap="none">
            <a:spAutoFit/>
          </a:bodyPr>
          <a:lstStyle/>
          <a:p>
            <a:r>
              <a:rPr lang="ja-JP" altLang="en-US" dirty="0"/>
              <a:t>免許</a:t>
            </a:r>
          </a:p>
        </p:txBody>
      </p:sp>
      <p:sp>
        <p:nvSpPr>
          <p:cNvPr id="90118" name="Text Box 6"/>
          <p:cNvSpPr txBox="1">
            <a:spLocks noChangeArrowheads="1"/>
          </p:cNvSpPr>
          <p:nvPr/>
        </p:nvSpPr>
        <p:spPr bwMode="auto">
          <a:xfrm>
            <a:off x="2133600" y="3429000"/>
            <a:ext cx="831850" cy="495300"/>
          </a:xfrm>
          <a:prstGeom prst="rect">
            <a:avLst/>
          </a:prstGeom>
          <a:noFill/>
          <a:ln w="38100">
            <a:solidFill>
              <a:schemeClr val="tx1"/>
            </a:solidFill>
            <a:miter lim="800000"/>
            <a:headEnd/>
            <a:tailEnd/>
          </a:ln>
          <a:effectLst/>
        </p:spPr>
        <p:txBody>
          <a:bodyPr wrap="none">
            <a:spAutoFit/>
          </a:bodyPr>
          <a:lstStyle/>
          <a:p>
            <a:r>
              <a:rPr lang="ja-JP" altLang="en-US" dirty="0"/>
              <a:t>許可</a:t>
            </a:r>
          </a:p>
        </p:txBody>
      </p:sp>
      <p:sp>
        <p:nvSpPr>
          <p:cNvPr id="90119" name="Text Box 7"/>
          <p:cNvSpPr txBox="1">
            <a:spLocks noChangeArrowheads="1"/>
          </p:cNvSpPr>
          <p:nvPr/>
        </p:nvSpPr>
        <p:spPr bwMode="auto">
          <a:xfrm>
            <a:off x="1081088" y="3032125"/>
            <a:ext cx="823912" cy="1311275"/>
          </a:xfrm>
          <a:prstGeom prst="rect">
            <a:avLst/>
          </a:prstGeom>
          <a:noFill/>
          <a:ln w="9525">
            <a:noFill/>
            <a:miter lim="800000"/>
            <a:headEnd/>
            <a:tailEnd/>
          </a:ln>
          <a:effectLst/>
        </p:spPr>
        <p:txBody>
          <a:bodyPr vert="eaVert" wrap="none">
            <a:spAutoFit/>
          </a:bodyPr>
          <a:lstStyle/>
          <a:p>
            <a:r>
              <a:rPr lang="ja-JP" altLang="en-US" sz="1800" dirty="0"/>
              <a:t>　　</a:t>
            </a:r>
            <a:r>
              <a:rPr lang="en-US" altLang="ja-JP" sz="1800" dirty="0"/>
              <a:t>(</a:t>
            </a:r>
            <a:r>
              <a:rPr lang="ja-JP" altLang="en-US" sz="1800" dirty="0"/>
              <a:t>安全等）</a:t>
            </a:r>
            <a:endParaRPr lang="ja-JP" altLang="en-US" dirty="0"/>
          </a:p>
          <a:p>
            <a:r>
              <a:rPr lang="ja-JP" altLang="en-US" dirty="0"/>
              <a:t>社会規制</a:t>
            </a:r>
          </a:p>
        </p:txBody>
      </p:sp>
      <p:sp>
        <p:nvSpPr>
          <p:cNvPr id="90120" name="Text Box 8"/>
          <p:cNvSpPr txBox="1">
            <a:spLocks noChangeArrowheads="1"/>
          </p:cNvSpPr>
          <p:nvPr/>
        </p:nvSpPr>
        <p:spPr bwMode="auto">
          <a:xfrm>
            <a:off x="228600" y="2057400"/>
            <a:ext cx="549275" cy="1311275"/>
          </a:xfrm>
          <a:prstGeom prst="rect">
            <a:avLst/>
          </a:prstGeom>
          <a:noFill/>
          <a:ln w="9525">
            <a:noFill/>
            <a:miter lim="800000"/>
            <a:headEnd/>
            <a:tailEnd/>
          </a:ln>
          <a:effectLst/>
        </p:spPr>
        <p:txBody>
          <a:bodyPr vert="eaVert" wrap="none">
            <a:spAutoFit/>
          </a:bodyPr>
          <a:lstStyle/>
          <a:p>
            <a:r>
              <a:rPr lang="ja-JP" altLang="en-US" dirty="0"/>
              <a:t>安定経営</a:t>
            </a:r>
          </a:p>
        </p:txBody>
      </p:sp>
      <p:sp>
        <p:nvSpPr>
          <p:cNvPr id="90121" name="Text Box 9"/>
          <p:cNvSpPr txBox="1">
            <a:spLocks noChangeArrowheads="1"/>
          </p:cNvSpPr>
          <p:nvPr/>
        </p:nvSpPr>
        <p:spPr bwMode="auto">
          <a:xfrm>
            <a:off x="4038600" y="2133600"/>
            <a:ext cx="1717675" cy="466725"/>
          </a:xfrm>
          <a:prstGeom prst="rect">
            <a:avLst/>
          </a:prstGeom>
          <a:noFill/>
          <a:ln w="9525">
            <a:solidFill>
              <a:schemeClr val="tx1"/>
            </a:solidFill>
            <a:miter lim="800000"/>
            <a:headEnd/>
            <a:tailEnd/>
          </a:ln>
          <a:effectLst/>
        </p:spPr>
        <p:txBody>
          <a:bodyPr wrap="none">
            <a:spAutoFit/>
          </a:bodyPr>
          <a:lstStyle/>
          <a:p>
            <a:r>
              <a:rPr lang="ja-JP" altLang="en-US" dirty="0"/>
              <a:t>行政手続法</a:t>
            </a:r>
          </a:p>
        </p:txBody>
      </p:sp>
      <p:sp>
        <p:nvSpPr>
          <p:cNvPr id="90122" name="Text Box 10"/>
          <p:cNvSpPr txBox="1">
            <a:spLocks noChangeArrowheads="1"/>
          </p:cNvSpPr>
          <p:nvPr/>
        </p:nvSpPr>
        <p:spPr bwMode="auto">
          <a:xfrm>
            <a:off x="4038600" y="2667000"/>
            <a:ext cx="1793875" cy="376238"/>
          </a:xfrm>
          <a:prstGeom prst="rect">
            <a:avLst/>
          </a:prstGeom>
          <a:noFill/>
          <a:ln w="9525">
            <a:solidFill>
              <a:schemeClr val="tx1"/>
            </a:solidFill>
            <a:miter lim="800000"/>
            <a:headEnd/>
            <a:tailEnd/>
          </a:ln>
          <a:effectLst/>
        </p:spPr>
        <p:txBody>
          <a:bodyPr wrap="none">
            <a:spAutoFit/>
          </a:bodyPr>
          <a:lstStyle/>
          <a:p>
            <a:r>
              <a:rPr lang="ja-JP" altLang="en-US" sz="1800" dirty="0"/>
              <a:t>行政情報公開法</a:t>
            </a:r>
          </a:p>
        </p:txBody>
      </p:sp>
      <p:sp>
        <p:nvSpPr>
          <p:cNvPr id="90123" name="Text Box 11"/>
          <p:cNvSpPr txBox="1">
            <a:spLocks noChangeArrowheads="1"/>
          </p:cNvSpPr>
          <p:nvPr/>
        </p:nvSpPr>
        <p:spPr bwMode="auto">
          <a:xfrm>
            <a:off x="6172200" y="3168650"/>
            <a:ext cx="2765425" cy="641350"/>
          </a:xfrm>
          <a:prstGeom prst="rect">
            <a:avLst/>
          </a:prstGeom>
          <a:noFill/>
          <a:ln w="9525">
            <a:noFill/>
            <a:miter lim="800000"/>
            <a:headEnd/>
            <a:tailEnd/>
          </a:ln>
          <a:effectLst/>
        </p:spPr>
        <p:txBody>
          <a:bodyPr wrap="none">
            <a:spAutoFit/>
          </a:bodyPr>
          <a:lstStyle/>
          <a:p>
            <a:pPr algn="ctr"/>
            <a:r>
              <a:rPr lang="en-US" altLang="ja-JP" sz="1800" dirty="0"/>
              <a:t>e-</a:t>
            </a:r>
            <a:r>
              <a:rPr lang="en-US" altLang="ja-JP" sz="1800" dirty="0" err="1"/>
              <a:t>japan</a:t>
            </a:r>
            <a:r>
              <a:rPr lang="ja-JP" altLang="en-US" sz="1800" dirty="0"/>
              <a:t>戦略</a:t>
            </a:r>
          </a:p>
          <a:p>
            <a:pPr algn="ctr"/>
            <a:r>
              <a:rPr lang="ja-JP" altLang="en-US" sz="1800" dirty="0"/>
              <a:t>ノーアクションレタールール</a:t>
            </a:r>
            <a:endParaRPr lang="ja-JP" altLang="en-US" dirty="0"/>
          </a:p>
        </p:txBody>
      </p:sp>
      <p:sp>
        <p:nvSpPr>
          <p:cNvPr id="90124" name="Text Box 12"/>
          <p:cNvSpPr txBox="1">
            <a:spLocks noChangeArrowheads="1"/>
          </p:cNvSpPr>
          <p:nvPr/>
        </p:nvSpPr>
        <p:spPr bwMode="auto">
          <a:xfrm>
            <a:off x="6248400" y="2590800"/>
            <a:ext cx="2632075" cy="466725"/>
          </a:xfrm>
          <a:prstGeom prst="rect">
            <a:avLst/>
          </a:prstGeom>
          <a:noFill/>
          <a:ln w="9525">
            <a:solidFill>
              <a:schemeClr val="tx1"/>
            </a:solidFill>
            <a:prstDash val="dash"/>
            <a:miter lim="800000"/>
            <a:headEnd/>
            <a:tailEnd/>
          </a:ln>
          <a:effectLst/>
        </p:spPr>
        <p:txBody>
          <a:bodyPr wrap="none">
            <a:spAutoFit/>
          </a:bodyPr>
          <a:lstStyle/>
          <a:p>
            <a:r>
              <a:rPr lang="ja-JP" altLang="en-US"/>
              <a:t>事前の予測可能性</a:t>
            </a:r>
          </a:p>
        </p:txBody>
      </p:sp>
      <p:sp>
        <p:nvSpPr>
          <p:cNvPr id="90125" name="Text Box 13"/>
          <p:cNvSpPr txBox="1">
            <a:spLocks noChangeArrowheads="1"/>
          </p:cNvSpPr>
          <p:nvPr/>
        </p:nvSpPr>
        <p:spPr bwMode="auto">
          <a:xfrm>
            <a:off x="6248400" y="4038600"/>
            <a:ext cx="2703513" cy="457200"/>
          </a:xfrm>
          <a:prstGeom prst="rect">
            <a:avLst/>
          </a:prstGeom>
          <a:noFill/>
          <a:ln w="9525">
            <a:noFill/>
            <a:miter lim="800000"/>
            <a:headEnd/>
            <a:tailEnd/>
          </a:ln>
          <a:effectLst/>
        </p:spPr>
        <p:txBody>
          <a:bodyPr wrap="none">
            <a:spAutoFit/>
          </a:bodyPr>
          <a:lstStyle/>
          <a:p>
            <a:r>
              <a:rPr lang="ja-JP" altLang="en-US"/>
              <a:t>判例の多さ：英米法</a:t>
            </a:r>
          </a:p>
        </p:txBody>
      </p:sp>
      <p:sp>
        <p:nvSpPr>
          <p:cNvPr id="90126" name="Text Box 14"/>
          <p:cNvSpPr txBox="1">
            <a:spLocks noChangeArrowheads="1"/>
          </p:cNvSpPr>
          <p:nvPr/>
        </p:nvSpPr>
        <p:spPr bwMode="auto">
          <a:xfrm>
            <a:off x="3994150" y="3506788"/>
            <a:ext cx="1568450" cy="379412"/>
          </a:xfrm>
          <a:prstGeom prst="rect">
            <a:avLst/>
          </a:prstGeom>
          <a:noFill/>
          <a:ln w="12700">
            <a:solidFill>
              <a:schemeClr val="tx1"/>
            </a:solidFill>
            <a:miter lim="800000"/>
            <a:headEnd/>
            <a:tailEnd/>
          </a:ln>
          <a:effectLst/>
        </p:spPr>
        <p:txBody>
          <a:bodyPr wrap="none">
            <a:spAutoFit/>
          </a:bodyPr>
          <a:lstStyle/>
          <a:p>
            <a:r>
              <a:rPr lang="ja-JP" altLang="en-US" sz="1800"/>
              <a:t>安全等の基準</a:t>
            </a:r>
            <a:endParaRPr lang="ja-JP" altLang="en-US"/>
          </a:p>
        </p:txBody>
      </p:sp>
      <p:sp>
        <p:nvSpPr>
          <p:cNvPr id="90127" name="Text Box 15"/>
          <p:cNvSpPr txBox="1">
            <a:spLocks noChangeArrowheads="1"/>
          </p:cNvSpPr>
          <p:nvPr/>
        </p:nvSpPr>
        <p:spPr bwMode="auto">
          <a:xfrm>
            <a:off x="2133600" y="4495800"/>
            <a:ext cx="803275" cy="466725"/>
          </a:xfrm>
          <a:prstGeom prst="rect">
            <a:avLst/>
          </a:prstGeom>
          <a:noFill/>
          <a:ln w="9525">
            <a:solidFill>
              <a:schemeClr val="tx1"/>
            </a:solidFill>
            <a:miter lim="800000"/>
            <a:headEnd/>
            <a:tailEnd/>
          </a:ln>
          <a:effectLst/>
        </p:spPr>
        <p:txBody>
          <a:bodyPr wrap="none">
            <a:spAutoFit/>
          </a:bodyPr>
          <a:lstStyle/>
          <a:p>
            <a:r>
              <a:rPr lang="ja-JP" altLang="en-US"/>
              <a:t>登録</a:t>
            </a:r>
          </a:p>
        </p:txBody>
      </p:sp>
      <p:sp>
        <p:nvSpPr>
          <p:cNvPr id="90128" name="Text Box 16"/>
          <p:cNvSpPr txBox="1">
            <a:spLocks noChangeArrowheads="1"/>
          </p:cNvSpPr>
          <p:nvPr/>
        </p:nvSpPr>
        <p:spPr bwMode="auto">
          <a:xfrm>
            <a:off x="2133600" y="5410200"/>
            <a:ext cx="1412875" cy="466725"/>
          </a:xfrm>
          <a:prstGeom prst="rect">
            <a:avLst/>
          </a:prstGeom>
          <a:noFill/>
          <a:ln w="9525">
            <a:solidFill>
              <a:schemeClr val="tx1"/>
            </a:solidFill>
            <a:miter lim="800000"/>
            <a:headEnd/>
            <a:tailEnd/>
          </a:ln>
          <a:effectLst/>
        </p:spPr>
        <p:txBody>
          <a:bodyPr wrap="none">
            <a:spAutoFit/>
          </a:bodyPr>
          <a:lstStyle/>
          <a:p>
            <a:r>
              <a:rPr lang="ja-JP" altLang="en-US"/>
              <a:t>事前届出</a:t>
            </a:r>
          </a:p>
        </p:txBody>
      </p:sp>
      <p:sp>
        <p:nvSpPr>
          <p:cNvPr id="90129" name="Text Box 17"/>
          <p:cNvSpPr txBox="1">
            <a:spLocks noChangeArrowheads="1"/>
          </p:cNvSpPr>
          <p:nvPr/>
        </p:nvSpPr>
        <p:spPr bwMode="auto">
          <a:xfrm>
            <a:off x="2133600" y="6269038"/>
            <a:ext cx="1412875" cy="466725"/>
          </a:xfrm>
          <a:prstGeom prst="rect">
            <a:avLst/>
          </a:prstGeom>
          <a:noFill/>
          <a:ln w="9525">
            <a:solidFill>
              <a:schemeClr val="tx1"/>
            </a:solidFill>
            <a:miter lim="800000"/>
            <a:headEnd/>
            <a:tailEnd/>
          </a:ln>
          <a:effectLst/>
        </p:spPr>
        <p:txBody>
          <a:bodyPr wrap="none">
            <a:spAutoFit/>
          </a:bodyPr>
          <a:lstStyle/>
          <a:p>
            <a:r>
              <a:rPr lang="ja-JP" altLang="en-US"/>
              <a:t>事後届出</a:t>
            </a:r>
          </a:p>
        </p:txBody>
      </p:sp>
      <p:sp>
        <p:nvSpPr>
          <p:cNvPr id="90130" name="Text Box 18"/>
          <p:cNvSpPr txBox="1">
            <a:spLocks noChangeArrowheads="1"/>
          </p:cNvSpPr>
          <p:nvPr/>
        </p:nvSpPr>
        <p:spPr bwMode="auto">
          <a:xfrm>
            <a:off x="1066800" y="5105400"/>
            <a:ext cx="549275" cy="1311275"/>
          </a:xfrm>
          <a:prstGeom prst="rect">
            <a:avLst/>
          </a:prstGeom>
          <a:noFill/>
          <a:ln w="9525">
            <a:noFill/>
            <a:miter lim="800000"/>
            <a:headEnd/>
            <a:tailEnd/>
          </a:ln>
          <a:effectLst/>
        </p:spPr>
        <p:txBody>
          <a:bodyPr vert="eaVert" wrap="none">
            <a:spAutoFit/>
          </a:bodyPr>
          <a:lstStyle/>
          <a:p>
            <a:r>
              <a:rPr lang="ja-JP" altLang="en-US"/>
              <a:t>情報把握</a:t>
            </a:r>
          </a:p>
        </p:txBody>
      </p:sp>
      <p:sp>
        <p:nvSpPr>
          <p:cNvPr id="90131" name="AutoShape 19"/>
          <p:cNvSpPr>
            <a:spLocks noChangeArrowheads="1"/>
          </p:cNvSpPr>
          <p:nvPr/>
        </p:nvSpPr>
        <p:spPr bwMode="auto">
          <a:xfrm>
            <a:off x="5486400" y="914400"/>
            <a:ext cx="1204913" cy="914400"/>
          </a:xfrm>
          <a:prstGeom prst="rightArrow">
            <a:avLst>
              <a:gd name="adj1" fmla="val 50000"/>
              <a:gd name="adj2" fmla="val 32943"/>
            </a:avLst>
          </a:prstGeom>
          <a:noFill/>
          <a:ln w="9525">
            <a:solidFill>
              <a:schemeClr val="tx1"/>
            </a:solidFill>
            <a:prstDash val="dash"/>
            <a:miter lim="800000"/>
            <a:headEnd/>
            <a:tailEnd/>
          </a:ln>
          <a:effectLst/>
        </p:spPr>
        <p:txBody>
          <a:bodyPr wrap="none" anchor="ctr"/>
          <a:lstStyle/>
          <a:p>
            <a:pPr algn="ctr"/>
            <a:r>
              <a:rPr lang="ja-JP" altLang="en-US" sz="2000"/>
              <a:t>規制緩和</a:t>
            </a:r>
            <a:endParaRPr lang="ja-JP" altLang="en-US"/>
          </a:p>
        </p:txBody>
      </p:sp>
      <p:sp>
        <p:nvSpPr>
          <p:cNvPr id="90132" name="AutoShape 20"/>
          <p:cNvSpPr>
            <a:spLocks noChangeArrowheads="1"/>
          </p:cNvSpPr>
          <p:nvPr/>
        </p:nvSpPr>
        <p:spPr bwMode="auto">
          <a:xfrm flipV="1">
            <a:off x="3657600" y="1524000"/>
            <a:ext cx="76200" cy="990600"/>
          </a:xfrm>
          <a:prstGeom prst="curvedRightArrow">
            <a:avLst>
              <a:gd name="adj1" fmla="val 260000"/>
              <a:gd name="adj2" fmla="val 520000"/>
              <a:gd name="adj3" fmla="val 33333"/>
            </a:avLst>
          </a:prstGeom>
          <a:noFill/>
          <a:ln w="9525">
            <a:solidFill>
              <a:schemeClr val="tx1"/>
            </a:solidFill>
            <a:miter lim="800000"/>
            <a:headEnd/>
            <a:tailEnd/>
          </a:ln>
          <a:effectLst/>
        </p:spPr>
        <p:txBody>
          <a:bodyPr wrap="none" anchor="ctr"/>
          <a:lstStyle/>
          <a:p>
            <a:endParaRPr lang="ja-JP" altLang="en-US"/>
          </a:p>
        </p:txBody>
      </p:sp>
      <p:sp>
        <p:nvSpPr>
          <p:cNvPr id="90133" name="AutoShape 21"/>
          <p:cNvSpPr>
            <a:spLocks noChangeArrowheads="1"/>
          </p:cNvSpPr>
          <p:nvPr/>
        </p:nvSpPr>
        <p:spPr bwMode="auto">
          <a:xfrm>
            <a:off x="7467600" y="4648200"/>
            <a:ext cx="485775" cy="457200"/>
          </a:xfrm>
          <a:prstGeom prst="downArrow">
            <a:avLst>
              <a:gd name="adj1" fmla="val 50000"/>
              <a:gd name="adj2" fmla="val 25000"/>
            </a:avLst>
          </a:prstGeom>
          <a:noFill/>
          <a:ln w="9525">
            <a:solidFill>
              <a:schemeClr val="tx1"/>
            </a:solidFill>
            <a:prstDash val="dash"/>
            <a:miter lim="800000"/>
            <a:headEnd/>
            <a:tailEnd/>
          </a:ln>
          <a:effectLst/>
        </p:spPr>
        <p:txBody>
          <a:bodyPr vert="eaVert" wrap="none" anchor="ctr"/>
          <a:lstStyle/>
          <a:p>
            <a:endParaRPr lang="ja-JP" altLang="en-US"/>
          </a:p>
        </p:txBody>
      </p:sp>
      <p:sp>
        <p:nvSpPr>
          <p:cNvPr id="90134" name="Text Box 22"/>
          <p:cNvSpPr txBox="1">
            <a:spLocks noChangeArrowheads="1"/>
          </p:cNvSpPr>
          <p:nvPr/>
        </p:nvSpPr>
        <p:spPr bwMode="auto">
          <a:xfrm>
            <a:off x="7054850" y="5257800"/>
            <a:ext cx="1403350" cy="457200"/>
          </a:xfrm>
          <a:prstGeom prst="rect">
            <a:avLst/>
          </a:prstGeom>
          <a:noFill/>
          <a:ln w="9525">
            <a:noFill/>
            <a:miter lim="800000"/>
            <a:headEnd/>
            <a:tailEnd/>
          </a:ln>
          <a:effectLst/>
        </p:spPr>
        <p:txBody>
          <a:bodyPr wrap="none">
            <a:spAutoFit/>
          </a:bodyPr>
          <a:lstStyle/>
          <a:p>
            <a:r>
              <a:rPr lang="ja-JP" altLang="en-US"/>
              <a:t>事業発展</a:t>
            </a:r>
          </a:p>
        </p:txBody>
      </p:sp>
      <p:sp>
        <p:nvSpPr>
          <p:cNvPr id="90135" name="AutoShape 23"/>
          <p:cNvSpPr>
            <a:spLocks noChangeArrowheads="1"/>
          </p:cNvSpPr>
          <p:nvPr/>
        </p:nvSpPr>
        <p:spPr bwMode="auto">
          <a:xfrm rot="5400000">
            <a:off x="1988343" y="2050257"/>
            <a:ext cx="1204913" cy="914400"/>
          </a:xfrm>
          <a:prstGeom prst="rightArrow">
            <a:avLst>
              <a:gd name="adj1" fmla="val 50000"/>
              <a:gd name="adj2" fmla="val 32943"/>
            </a:avLst>
          </a:prstGeom>
          <a:noFill/>
          <a:ln w="9525">
            <a:solidFill>
              <a:schemeClr val="tx1"/>
            </a:solidFill>
            <a:prstDash val="dash"/>
            <a:miter lim="800000"/>
            <a:headEnd/>
            <a:tailEnd/>
          </a:ln>
          <a:effectLst/>
        </p:spPr>
        <p:txBody>
          <a:bodyPr wrap="none" anchor="ctr"/>
          <a:lstStyle/>
          <a:p>
            <a:pPr algn="ctr"/>
            <a:r>
              <a:rPr lang="ja-JP" altLang="en-US" sz="2000"/>
              <a:t>規制緩和</a:t>
            </a:r>
            <a:endParaRPr lang="ja-JP" altLang="en-US"/>
          </a:p>
        </p:txBody>
      </p:sp>
      <p:sp>
        <p:nvSpPr>
          <p:cNvPr id="90136" name="AutoShape 24"/>
          <p:cNvSpPr>
            <a:spLocks noChangeArrowheads="1"/>
          </p:cNvSpPr>
          <p:nvPr/>
        </p:nvSpPr>
        <p:spPr bwMode="auto">
          <a:xfrm>
            <a:off x="3657600" y="2667000"/>
            <a:ext cx="76200" cy="914400"/>
          </a:xfrm>
          <a:prstGeom prst="curvedRightArrow">
            <a:avLst>
              <a:gd name="adj1" fmla="val 240000"/>
              <a:gd name="adj2" fmla="val 480000"/>
              <a:gd name="adj3" fmla="val 33333"/>
            </a:avLst>
          </a:prstGeom>
          <a:noFill/>
          <a:ln w="9525">
            <a:solidFill>
              <a:schemeClr val="tx1"/>
            </a:solidFill>
            <a:miter lim="800000"/>
            <a:headEnd/>
            <a:tailEnd/>
          </a:ln>
          <a:effectLst/>
        </p:spPr>
        <p:txBody>
          <a:bodyPr wrap="none" anchor="ctr"/>
          <a:lstStyle/>
          <a:p>
            <a:endParaRPr lang="ja-JP" altLang="en-US"/>
          </a:p>
        </p:txBody>
      </p:sp>
      <p:sp>
        <p:nvSpPr>
          <p:cNvPr id="90137" name="AutoShape 25"/>
          <p:cNvSpPr>
            <a:spLocks noChangeArrowheads="1"/>
          </p:cNvSpPr>
          <p:nvPr/>
        </p:nvSpPr>
        <p:spPr bwMode="auto">
          <a:xfrm>
            <a:off x="762000" y="1828800"/>
            <a:ext cx="152400" cy="1905000"/>
          </a:xfrm>
          <a:prstGeom prst="curvedRightArrow">
            <a:avLst>
              <a:gd name="adj1" fmla="val 250000"/>
              <a:gd name="adj2" fmla="val 500000"/>
              <a:gd name="adj3" fmla="val 33333"/>
            </a:avLst>
          </a:prstGeom>
          <a:noFill/>
          <a:ln w="9525">
            <a:solidFill>
              <a:schemeClr val="tx1"/>
            </a:solidFill>
            <a:miter lim="800000"/>
            <a:headEnd/>
            <a:tailEnd/>
          </a:ln>
          <a:effectLst/>
        </p:spPr>
        <p:txBody>
          <a:bodyPr wrap="none" anchor="ctr"/>
          <a:lstStyle/>
          <a:p>
            <a:endParaRPr lang="ja-JP" altLang="en-US"/>
          </a:p>
        </p:txBody>
      </p:sp>
      <p:sp>
        <p:nvSpPr>
          <p:cNvPr id="90138" name="Rectangle 26"/>
          <p:cNvSpPr>
            <a:spLocks noChangeArrowheads="1"/>
          </p:cNvSpPr>
          <p:nvPr/>
        </p:nvSpPr>
        <p:spPr bwMode="auto">
          <a:xfrm>
            <a:off x="1066800" y="1219200"/>
            <a:ext cx="533400" cy="609600"/>
          </a:xfrm>
          <a:prstGeom prst="rect">
            <a:avLst/>
          </a:prstGeom>
          <a:noFill/>
          <a:ln w="9525">
            <a:solidFill>
              <a:schemeClr val="tx1"/>
            </a:solidFill>
            <a:prstDash val="dash"/>
            <a:miter lim="800000"/>
            <a:headEnd/>
            <a:tailEnd/>
          </a:ln>
          <a:effectLst/>
        </p:spPr>
        <p:txBody>
          <a:bodyPr wrap="none" anchor="ctr"/>
          <a:lstStyle/>
          <a:p>
            <a:endParaRPr lang="ja-JP" altLang="en-US"/>
          </a:p>
        </p:txBody>
      </p:sp>
      <p:sp>
        <p:nvSpPr>
          <p:cNvPr id="90139" name="Text Box 27"/>
          <p:cNvSpPr txBox="1">
            <a:spLocks noChangeArrowheads="1"/>
          </p:cNvSpPr>
          <p:nvPr/>
        </p:nvSpPr>
        <p:spPr bwMode="auto">
          <a:xfrm>
            <a:off x="4038600" y="1066800"/>
            <a:ext cx="1006475" cy="590550"/>
          </a:xfrm>
          <a:prstGeom prst="rect">
            <a:avLst/>
          </a:prstGeom>
          <a:noFill/>
          <a:ln w="9525">
            <a:solidFill>
              <a:schemeClr val="tx1"/>
            </a:solidFill>
            <a:miter lim="800000"/>
            <a:headEnd/>
            <a:tailEnd/>
          </a:ln>
          <a:effectLst/>
        </p:spPr>
        <p:txBody>
          <a:bodyPr wrap="none">
            <a:spAutoFit/>
          </a:bodyPr>
          <a:lstStyle/>
          <a:p>
            <a:r>
              <a:rPr lang="ja-JP" altLang="en-US" sz="1600"/>
              <a:t>必要量は</a:t>
            </a:r>
          </a:p>
          <a:p>
            <a:r>
              <a:rPr lang="ja-JP" altLang="en-US" sz="1600"/>
              <a:t>行政判断</a:t>
            </a:r>
            <a:endParaRPr lang="ja-JP" altLang="en-US"/>
          </a:p>
        </p:txBody>
      </p:sp>
      <p:sp>
        <p:nvSpPr>
          <p:cNvPr id="90140" name="Text Box 28"/>
          <p:cNvSpPr txBox="1">
            <a:spLocks noChangeArrowheads="1"/>
          </p:cNvSpPr>
          <p:nvPr/>
        </p:nvSpPr>
        <p:spPr bwMode="auto">
          <a:xfrm>
            <a:off x="2667000" y="4953000"/>
            <a:ext cx="1606550" cy="336550"/>
          </a:xfrm>
          <a:prstGeom prst="rect">
            <a:avLst/>
          </a:prstGeom>
          <a:noFill/>
          <a:ln w="9525">
            <a:noFill/>
            <a:miter lim="800000"/>
            <a:headEnd/>
            <a:tailEnd/>
          </a:ln>
          <a:effectLst/>
        </p:spPr>
        <p:txBody>
          <a:bodyPr wrap="none">
            <a:spAutoFit/>
          </a:bodyPr>
          <a:lstStyle/>
          <a:p>
            <a:r>
              <a:rPr lang="ja-JP" altLang="en-US" sz="1600">
                <a:ea typeface="ＭＳ 明朝" pitchFamily="17" charset="-128"/>
              </a:rPr>
              <a:t>例　運送取次業</a:t>
            </a:r>
            <a:endParaRPr lang="ja-JP" altLang="en-US"/>
          </a:p>
        </p:txBody>
      </p:sp>
      <p:sp>
        <p:nvSpPr>
          <p:cNvPr id="90141" name="Text Box 29"/>
          <p:cNvSpPr txBox="1">
            <a:spLocks noChangeArrowheads="1"/>
          </p:cNvSpPr>
          <p:nvPr/>
        </p:nvSpPr>
        <p:spPr bwMode="auto">
          <a:xfrm>
            <a:off x="3994150" y="4495800"/>
            <a:ext cx="1568450" cy="379413"/>
          </a:xfrm>
          <a:prstGeom prst="rect">
            <a:avLst/>
          </a:prstGeom>
          <a:noFill/>
          <a:ln w="12700">
            <a:solidFill>
              <a:schemeClr val="tx1"/>
            </a:solidFill>
            <a:miter lim="800000"/>
            <a:headEnd/>
            <a:tailEnd/>
          </a:ln>
          <a:effectLst/>
        </p:spPr>
        <p:txBody>
          <a:bodyPr wrap="none">
            <a:spAutoFit/>
          </a:bodyPr>
          <a:lstStyle/>
          <a:p>
            <a:r>
              <a:rPr lang="ja-JP" altLang="en-US" sz="1800"/>
              <a:t>登録拒否事由</a:t>
            </a:r>
            <a:endParaRPr lang="ja-JP" altLang="en-US"/>
          </a:p>
        </p:txBody>
      </p:sp>
      <p:sp>
        <p:nvSpPr>
          <p:cNvPr id="90142" name="Text Box 30"/>
          <p:cNvSpPr txBox="1">
            <a:spLocks noChangeArrowheads="1"/>
          </p:cNvSpPr>
          <p:nvPr/>
        </p:nvSpPr>
        <p:spPr bwMode="auto">
          <a:xfrm>
            <a:off x="3657600" y="5759450"/>
            <a:ext cx="2622550" cy="336550"/>
          </a:xfrm>
          <a:prstGeom prst="rect">
            <a:avLst/>
          </a:prstGeom>
          <a:noFill/>
          <a:ln w="9525">
            <a:noFill/>
            <a:miter lim="800000"/>
            <a:headEnd/>
            <a:tailEnd/>
          </a:ln>
          <a:effectLst/>
        </p:spPr>
        <p:txBody>
          <a:bodyPr wrap="none">
            <a:spAutoFit/>
          </a:bodyPr>
          <a:lstStyle/>
          <a:p>
            <a:r>
              <a:rPr lang="ja-JP" altLang="en-US" sz="1600">
                <a:ea typeface="ＭＳ 明朝" pitchFamily="17" charset="-128"/>
              </a:rPr>
              <a:t>例　貨物軽自動車運送事業</a:t>
            </a:r>
            <a:endParaRPr lang="ja-JP" altLang="en-US"/>
          </a:p>
        </p:txBody>
      </p:sp>
      <p:sp>
        <p:nvSpPr>
          <p:cNvPr id="90143" name="Text Box 31"/>
          <p:cNvSpPr txBox="1">
            <a:spLocks noChangeArrowheads="1"/>
          </p:cNvSpPr>
          <p:nvPr/>
        </p:nvSpPr>
        <p:spPr bwMode="auto">
          <a:xfrm>
            <a:off x="3768725" y="644525"/>
            <a:ext cx="1412875" cy="346075"/>
          </a:xfrm>
          <a:prstGeom prst="rect">
            <a:avLst/>
          </a:prstGeom>
          <a:noFill/>
          <a:ln w="9525">
            <a:solidFill>
              <a:schemeClr val="tx1"/>
            </a:solidFill>
            <a:prstDash val="dash"/>
            <a:miter lim="800000"/>
            <a:headEnd/>
            <a:tailEnd/>
          </a:ln>
          <a:effectLst/>
        </p:spPr>
        <p:txBody>
          <a:bodyPr wrap="none">
            <a:spAutoFit/>
          </a:bodyPr>
          <a:lstStyle/>
          <a:p>
            <a:r>
              <a:rPr lang="ja-JP" altLang="en-US" sz="1600"/>
              <a:t>既存業界保護</a:t>
            </a:r>
            <a:endParaRPr lang="ja-JP" altLang="en-US"/>
          </a:p>
        </p:txBody>
      </p:sp>
      <p:sp>
        <p:nvSpPr>
          <p:cNvPr id="90144" name="Text Box 32"/>
          <p:cNvSpPr txBox="1">
            <a:spLocks noChangeArrowheads="1"/>
          </p:cNvSpPr>
          <p:nvPr/>
        </p:nvSpPr>
        <p:spPr bwMode="auto">
          <a:xfrm>
            <a:off x="3921125" y="1711325"/>
            <a:ext cx="2327275" cy="346075"/>
          </a:xfrm>
          <a:prstGeom prst="rect">
            <a:avLst/>
          </a:prstGeom>
          <a:noFill/>
          <a:ln w="9525">
            <a:solidFill>
              <a:schemeClr val="tx1"/>
            </a:solidFill>
            <a:prstDash val="dash"/>
            <a:miter lim="800000"/>
            <a:headEnd/>
            <a:tailEnd/>
          </a:ln>
          <a:effectLst/>
        </p:spPr>
        <p:txBody>
          <a:bodyPr wrap="none">
            <a:spAutoFit/>
          </a:bodyPr>
          <a:lstStyle/>
          <a:p>
            <a:r>
              <a:rPr lang="ja-JP" altLang="en-US" sz="1600"/>
              <a:t>不透明感・非迅速処理感</a:t>
            </a:r>
            <a:endParaRPr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 3"/>
          <p:cNvSpPr>
            <a:spLocks noGrp="1"/>
          </p:cNvSpPr>
          <p:nvPr>
            <p:ph type="sldNum" sz="quarter" idx="12"/>
          </p:nvPr>
        </p:nvSpPr>
        <p:spPr/>
        <p:txBody>
          <a:bodyPr/>
          <a:lstStyle/>
          <a:p>
            <a:fld id="{1F312444-E2FC-4D8D-863B-03B899FC31AA}" type="slidenum">
              <a:rPr lang="en-US" altLang="ja-JP"/>
              <a:pPr/>
              <a:t>36</a:t>
            </a:fld>
            <a:endParaRPr lang="en-US" altLang="ja-JP"/>
          </a:p>
        </p:txBody>
      </p:sp>
      <p:sp>
        <p:nvSpPr>
          <p:cNvPr id="91138" name="Text Box 2"/>
          <p:cNvSpPr txBox="1">
            <a:spLocks noChangeArrowheads="1"/>
          </p:cNvSpPr>
          <p:nvPr/>
        </p:nvSpPr>
        <p:spPr bwMode="auto">
          <a:xfrm>
            <a:off x="5454650" y="5029200"/>
            <a:ext cx="3460750" cy="457200"/>
          </a:xfrm>
          <a:prstGeom prst="rect">
            <a:avLst/>
          </a:prstGeom>
          <a:noFill/>
          <a:ln w="9525">
            <a:noFill/>
            <a:miter lim="800000"/>
            <a:headEnd/>
            <a:tailEnd/>
          </a:ln>
          <a:effectLst/>
        </p:spPr>
        <p:txBody>
          <a:bodyPr wrap="none">
            <a:spAutoFit/>
          </a:bodyPr>
          <a:lstStyle/>
          <a:p>
            <a:r>
              <a:rPr lang="ja-JP" altLang="en-US"/>
              <a:t>ボリューム・ディスカウント</a:t>
            </a:r>
          </a:p>
        </p:txBody>
      </p:sp>
      <p:sp>
        <p:nvSpPr>
          <p:cNvPr id="91139" name="Text Box 3"/>
          <p:cNvSpPr txBox="1">
            <a:spLocks noChangeArrowheads="1"/>
          </p:cNvSpPr>
          <p:nvPr/>
        </p:nvSpPr>
        <p:spPr bwMode="auto">
          <a:xfrm>
            <a:off x="838200" y="5019675"/>
            <a:ext cx="1412875" cy="466725"/>
          </a:xfrm>
          <a:prstGeom prst="rect">
            <a:avLst/>
          </a:prstGeom>
          <a:noFill/>
          <a:ln w="9525">
            <a:solidFill>
              <a:schemeClr val="tx1"/>
            </a:solidFill>
            <a:miter lim="800000"/>
            <a:headEnd/>
            <a:tailEnd/>
          </a:ln>
          <a:effectLst/>
        </p:spPr>
        <p:txBody>
          <a:bodyPr wrap="none">
            <a:spAutoFit/>
          </a:bodyPr>
          <a:lstStyle/>
          <a:p>
            <a:r>
              <a:rPr lang="ja-JP" altLang="en-US"/>
              <a:t>自由運賃</a:t>
            </a:r>
          </a:p>
        </p:txBody>
      </p:sp>
      <p:sp>
        <p:nvSpPr>
          <p:cNvPr id="91140" name="Text Box 4"/>
          <p:cNvSpPr txBox="1">
            <a:spLocks noChangeArrowheads="1"/>
          </p:cNvSpPr>
          <p:nvPr/>
        </p:nvSpPr>
        <p:spPr bwMode="auto">
          <a:xfrm>
            <a:off x="762000" y="533400"/>
            <a:ext cx="1479550" cy="533400"/>
          </a:xfrm>
          <a:prstGeom prst="rect">
            <a:avLst/>
          </a:prstGeom>
          <a:noFill/>
          <a:ln w="76200" cmpd="tri">
            <a:solidFill>
              <a:schemeClr val="tx1"/>
            </a:solidFill>
            <a:miter lim="800000"/>
            <a:headEnd/>
            <a:tailEnd/>
          </a:ln>
          <a:effectLst/>
        </p:spPr>
        <p:txBody>
          <a:bodyPr wrap="none">
            <a:spAutoFit/>
          </a:bodyPr>
          <a:lstStyle/>
          <a:p>
            <a:r>
              <a:rPr lang="ja-JP" altLang="en-US"/>
              <a:t>運賃規制</a:t>
            </a:r>
          </a:p>
        </p:txBody>
      </p:sp>
      <p:sp>
        <p:nvSpPr>
          <p:cNvPr id="91141" name="Text Box 5"/>
          <p:cNvSpPr txBox="1">
            <a:spLocks noChangeArrowheads="1"/>
          </p:cNvSpPr>
          <p:nvPr/>
        </p:nvSpPr>
        <p:spPr bwMode="auto">
          <a:xfrm>
            <a:off x="3276600" y="1752600"/>
            <a:ext cx="1098550" cy="457200"/>
          </a:xfrm>
          <a:prstGeom prst="rect">
            <a:avLst/>
          </a:prstGeom>
          <a:noFill/>
          <a:ln w="9525">
            <a:noFill/>
            <a:miter lim="800000"/>
            <a:headEnd/>
            <a:tailEnd/>
          </a:ln>
          <a:effectLst/>
        </p:spPr>
        <p:txBody>
          <a:bodyPr wrap="none">
            <a:spAutoFit/>
          </a:bodyPr>
          <a:lstStyle/>
          <a:p>
            <a:r>
              <a:rPr lang="ja-JP" altLang="en-US"/>
              <a:t>確定額</a:t>
            </a:r>
          </a:p>
        </p:txBody>
      </p:sp>
      <p:sp>
        <p:nvSpPr>
          <p:cNvPr id="91142" name="Text Box 6"/>
          <p:cNvSpPr txBox="1">
            <a:spLocks noChangeArrowheads="1"/>
          </p:cNvSpPr>
          <p:nvPr/>
        </p:nvSpPr>
        <p:spPr bwMode="auto">
          <a:xfrm>
            <a:off x="3321050" y="2286000"/>
            <a:ext cx="1098550" cy="457200"/>
          </a:xfrm>
          <a:prstGeom prst="rect">
            <a:avLst/>
          </a:prstGeom>
          <a:noFill/>
          <a:ln w="9525">
            <a:noFill/>
            <a:miter lim="800000"/>
            <a:headEnd/>
            <a:tailEnd/>
          </a:ln>
          <a:effectLst/>
        </p:spPr>
        <p:txBody>
          <a:bodyPr wrap="none">
            <a:spAutoFit/>
          </a:bodyPr>
          <a:lstStyle/>
          <a:p>
            <a:r>
              <a:rPr lang="ja-JP" altLang="en-US"/>
              <a:t>幅運賃</a:t>
            </a:r>
          </a:p>
        </p:txBody>
      </p:sp>
      <p:sp>
        <p:nvSpPr>
          <p:cNvPr id="91143" name="Text Box 7"/>
          <p:cNvSpPr txBox="1">
            <a:spLocks noChangeArrowheads="1"/>
          </p:cNvSpPr>
          <p:nvPr/>
        </p:nvSpPr>
        <p:spPr bwMode="auto">
          <a:xfrm>
            <a:off x="7239000" y="1841500"/>
            <a:ext cx="468313" cy="2120900"/>
          </a:xfrm>
          <a:prstGeom prst="rect">
            <a:avLst/>
          </a:prstGeom>
          <a:noFill/>
          <a:ln w="9525">
            <a:solidFill>
              <a:schemeClr val="tx1"/>
            </a:solidFill>
            <a:miter lim="800000"/>
            <a:headEnd/>
            <a:tailEnd/>
          </a:ln>
          <a:effectLst/>
        </p:spPr>
        <p:txBody>
          <a:bodyPr vert="eaVert" wrap="none">
            <a:spAutoFit/>
          </a:bodyPr>
          <a:lstStyle/>
          <a:p>
            <a:r>
              <a:rPr lang="ja-JP" altLang="en-US" sz="1800"/>
              <a:t>宅急便運賃</a:t>
            </a:r>
            <a:r>
              <a:rPr lang="en-US" altLang="ja-JP" sz="1800"/>
              <a:t>(</a:t>
            </a:r>
            <a:r>
              <a:rPr lang="ja-JP" altLang="en-US" sz="1800"/>
              <a:t>個数建）</a:t>
            </a:r>
            <a:endParaRPr lang="ja-JP" altLang="en-US"/>
          </a:p>
        </p:txBody>
      </p:sp>
      <p:sp>
        <p:nvSpPr>
          <p:cNvPr id="91144" name="Text Box 8"/>
          <p:cNvSpPr txBox="1">
            <a:spLocks noChangeArrowheads="1"/>
          </p:cNvSpPr>
          <p:nvPr/>
        </p:nvSpPr>
        <p:spPr bwMode="auto">
          <a:xfrm>
            <a:off x="6332538" y="1854200"/>
            <a:ext cx="471487" cy="1727200"/>
          </a:xfrm>
          <a:prstGeom prst="rect">
            <a:avLst/>
          </a:prstGeom>
          <a:noFill/>
          <a:ln w="12700">
            <a:solidFill>
              <a:schemeClr val="tx1"/>
            </a:solidFill>
            <a:miter lim="800000"/>
            <a:headEnd/>
            <a:tailEnd/>
          </a:ln>
          <a:effectLst/>
        </p:spPr>
        <p:txBody>
          <a:bodyPr vert="eaVert" wrap="none">
            <a:spAutoFit/>
          </a:bodyPr>
          <a:lstStyle/>
          <a:p>
            <a:r>
              <a:rPr lang="ja-JP" altLang="en-US" sz="1800"/>
              <a:t>重量・距離ベース</a:t>
            </a:r>
            <a:endParaRPr lang="ja-JP" altLang="en-US"/>
          </a:p>
        </p:txBody>
      </p:sp>
      <p:sp>
        <p:nvSpPr>
          <p:cNvPr id="91145" name="Text Box 9"/>
          <p:cNvSpPr txBox="1">
            <a:spLocks noChangeArrowheads="1"/>
          </p:cNvSpPr>
          <p:nvPr/>
        </p:nvSpPr>
        <p:spPr bwMode="auto">
          <a:xfrm>
            <a:off x="822325" y="1697038"/>
            <a:ext cx="1412875" cy="466725"/>
          </a:xfrm>
          <a:prstGeom prst="rect">
            <a:avLst/>
          </a:prstGeom>
          <a:noFill/>
          <a:ln w="9525">
            <a:solidFill>
              <a:schemeClr val="tx1"/>
            </a:solidFill>
            <a:miter lim="800000"/>
            <a:headEnd/>
            <a:tailEnd/>
          </a:ln>
          <a:effectLst/>
        </p:spPr>
        <p:txBody>
          <a:bodyPr wrap="none">
            <a:spAutoFit/>
          </a:bodyPr>
          <a:lstStyle/>
          <a:p>
            <a:r>
              <a:rPr lang="ja-JP" altLang="en-US"/>
              <a:t>認可運賃</a:t>
            </a:r>
          </a:p>
        </p:txBody>
      </p:sp>
      <p:sp>
        <p:nvSpPr>
          <p:cNvPr id="91146" name="Text Box 10"/>
          <p:cNvSpPr txBox="1">
            <a:spLocks noChangeArrowheads="1"/>
          </p:cNvSpPr>
          <p:nvPr/>
        </p:nvSpPr>
        <p:spPr bwMode="auto">
          <a:xfrm>
            <a:off x="533400" y="3267075"/>
            <a:ext cx="1412875" cy="466725"/>
          </a:xfrm>
          <a:prstGeom prst="rect">
            <a:avLst/>
          </a:prstGeom>
          <a:noFill/>
          <a:ln w="9525">
            <a:solidFill>
              <a:schemeClr val="tx1"/>
            </a:solidFill>
            <a:miter lim="800000"/>
            <a:headEnd/>
            <a:tailEnd/>
          </a:ln>
          <a:effectLst/>
        </p:spPr>
        <p:txBody>
          <a:bodyPr wrap="none">
            <a:spAutoFit/>
          </a:bodyPr>
          <a:lstStyle/>
          <a:p>
            <a:r>
              <a:rPr lang="ja-JP" altLang="en-US"/>
              <a:t>届出運賃</a:t>
            </a:r>
          </a:p>
        </p:txBody>
      </p:sp>
      <p:sp>
        <p:nvSpPr>
          <p:cNvPr id="91147" name="Text Box 11"/>
          <p:cNvSpPr txBox="1">
            <a:spLocks noChangeArrowheads="1"/>
          </p:cNvSpPr>
          <p:nvPr/>
        </p:nvSpPr>
        <p:spPr bwMode="auto">
          <a:xfrm>
            <a:off x="3616325" y="5029200"/>
            <a:ext cx="1108075" cy="466725"/>
          </a:xfrm>
          <a:prstGeom prst="rect">
            <a:avLst/>
          </a:prstGeom>
          <a:noFill/>
          <a:ln w="9525">
            <a:solidFill>
              <a:schemeClr val="tx1"/>
            </a:solidFill>
            <a:miter lim="800000"/>
            <a:headEnd/>
            <a:tailEnd/>
          </a:ln>
          <a:effectLst/>
        </p:spPr>
        <p:txBody>
          <a:bodyPr wrap="none">
            <a:spAutoFit/>
          </a:bodyPr>
          <a:lstStyle/>
          <a:p>
            <a:r>
              <a:rPr lang="ja-JP" altLang="en-US"/>
              <a:t>独禁法</a:t>
            </a:r>
          </a:p>
        </p:txBody>
      </p:sp>
      <p:sp>
        <p:nvSpPr>
          <p:cNvPr id="91148" name="Text Box 12"/>
          <p:cNvSpPr txBox="1">
            <a:spLocks noChangeArrowheads="1"/>
          </p:cNvSpPr>
          <p:nvPr/>
        </p:nvSpPr>
        <p:spPr bwMode="auto">
          <a:xfrm>
            <a:off x="4648200" y="5943600"/>
            <a:ext cx="1933575" cy="466725"/>
          </a:xfrm>
          <a:prstGeom prst="rect">
            <a:avLst/>
          </a:prstGeom>
          <a:noFill/>
          <a:ln w="9525">
            <a:solidFill>
              <a:schemeClr val="tx1"/>
            </a:solidFill>
            <a:prstDash val="dash"/>
            <a:miter lim="800000"/>
            <a:headEnd/>
            <a:tailEnd/>
          </a:ln>
          <a:effectLst/>
        </p:spPr>
        <p:txBody>
          <a:bodyPr wrap="none">
            <a:spAutoFit/>
          </a:bodyPr>
          <a:lstStyle/>
          <a:p>
            <a:r>
              <a:rPr lang="ja-JP" altLang="en-US"/>
              <a:t>運賃カルテル</a:t>
            </a:r>
          </a:p>
        </p:txBody>
      </p:sp>
      <p:sp>
        <p:nvSpPr>
          <p:cNvPr id="91149" name="AutoShape 13"/>
          <p:cNvSpPr>
            <a:spLocks noChangeArrowheads="1"/>
          </p:cNvSpPr>
          <p:nvPr/>
        </p:nvSpPr>
        <p:spPr bwMode="auto">
          <a:xfrm>
            <a:off x="1143000" y="2286000"/>
            <a:ext cx="866775" cy="990600"/>
          </a:xfrm>
          <a:prstGeom prst="downArrow">
            <a:avLst>
              <a:gd name="adj1" fmla="val 50000"/>
              <a:gd name="adj2" fmla="val 28571"/>
            </a:avLst>
          </a:prstGeom>
          <a:noFill/>
          <a:ln w="9525">
            <a:solidFill>
              <a:schemeClr val="tx1"/>
            </a:solidFill>
            <a:prstDash val="dash"/>
            <a:miter lim="800000"/>
            <a:headEnd/>
            <a:tailEnd/>
          </a:ln>
          <a:effectLst/>
        </p:spPr>
        <p:txBody>
          <a:bodyPr vert="eaVert" wrap="none" anchor="ctr"/>
          <a:lstStyle/>
          <a:p>
            <a:pPr algn="ctr"/>
            <a:r>
              <a:rPr lang="ja-JP" altLang="en-US" sz="1800"/>
              <a:t>規制緩和</a:t>
            </a:r>
            <a:endParaRPr lang="ja-JP" altLang="en-US"/>
          </a:p>
        </p:txBody>
      </p:sp>
      <p:sp>
        <p:nvSpPr>
          <p:cNvPr id="91150" name="AutoShape 14"/>
          <p:cNvSpPr>
            <a:spLocks noChangeArrowheads="1"/>
          </p:cNvSpPr>
          <p:nvPr/>
        </p:nvSpPr>
        <p:spPr bwMode="auto">
          <a:xfrm>
            <a:off x="1143000" y="3886200"/>
            <a:ext cx="866775" cy="990600"/>
          </a:xfrm>
          <a:prstGeom prst="downArrow">
            <a:avLst>
              <a:gd name="adj1" fmla="val 50000"/>
              <a:gd name="adj2" fmla="val 28571"/>
            </a:avLst>
          </a:prstGeom>
          <a:noFill/>
          <a:ln w="9525">
            <a:solidFill>
              <a:schemeClr val="tx1"/>
            </a:solidFill>
            <a:prstDash val="dash"/>
            <a:miter lim="800000"/>
            <a:headEnd/>
            <a:tailEnd/>
          </a:ln>
          <a:effectLst/>
        </p:spPr>
        <p:txBody>
          <a:bodyPr vert="eaVert" wrap="none" anchor="ctr"/>
          <a:lstStyle/>
          <a:p>
            <a:pPr algn="ctr"/>
            <a:r>
              <a:rPr lang="ja-JP" altLang="en-US" sz="1800"/>
              <a:t>規制緩和</a:t>
            </a:r>
            <a:endParaRPr lang="ja-JP" altLang="en-US"/>
          </a:p>
        </p:txBody>
      </p:sp>
      <p:sp>
        <p:nvSpPr>
          <p:cNvPr id="91151" name="AutoShape 15"/>
          <p:cNvSpPr>
            <a:spLocks noChangeArrowheads="1"/>
          </p:cNvSpPr>
          <p:nvPr/>
        </p:nvSpPr>
        <p:spPr bwMode="auto">
          <a:xfrm>
            <a:off x="2362200" y="4876800"/>
            <a:ext cx="976313" cy="685800"/>
          </a:xfrm>
          <a:prstGeom prst="leftArrow">
            <a:avLst>
              <a:gd name="adj1" fmla="val 50000"/>
              <a:gd name="adj2" fmla="val 35590"/>
            </a:avLst>
          </a:prstGeom>
          <a:noFill/>
          <a:ln w="9525">
            <a:solidFill>
              <a:schemeClr val="tx1"/>
            </a:solidFill>
            <a:prstDash val="dash"/>
            <a:miter lim="800000"/>
            <a:headEnd/>
            <a:tailEnd/>
          </a:ln>
          <a:effectLst/>
        </p:spPr>
        <p:txBody>
          <a:bodyPr wrap="none" anchor="ctr"/>
          <a:lstStyle/>
          <a:p>
            <a:endParaRPr lang="ja-JP" altLang="en-US"/>
          </a:p>
        </p:txBody>
      </p:sp>
      <p:sp>
        <p:nvSpPr>
          <p:cNvPr id="91152" name="Text Box 16"/>
          <p:cNvSpPr txBox="1">
            <a:spLocks noChangeArrowheads="1"/>
          </p:cNvSpPr>
          <p:nvPr/>
        </p:nvSpPr>
        <p:spPr bwMode="auto">
          <a:xfrm>
            <a:off x="457200" y="6021388"/>
            <a:ext cx="2624138" cy="366712"/>
          </a:xfrm>
          <a:prstGeom prst="rect">
            <a:avLst/>
          </a:prstGeom>
          <a:noFill/>
          <a:ln w="9525">
            <a:noFill/>
            <a:miter lim="800000"/>
            <a:headEnd/>
            <a:tailEnd/>
          </a:ln>
          <a:effectLst/>
        </p:spPr>
        <p:txBody>
          <a:bodyPr wrap="none">
            <a:spAutoFit/>
          </a:bodyPr>
          <a:lstStyle/>
          <a:p>
            <a:r>
              <a:rPr lang="ja-JP" altLang="en-US" sz="1800"/>
              <a:t>外航海運：運賃マーケット</a:t>
            </a:r>
            <a:endParaRPr lang="ja-JP" altLang="en-US"/>
          </a:p>
        </p:txBody>
      </p:sp>
      <p:sp>
        <p:nvSpPr>
          <p:cNvPr id="91153" name="Text Box 17"/>
          <p:cNvSpPr txBox="1">
            <a:spLocks noChangeArrowheads="1"/>
          </p:cNvSpPr>
          <p:nvPr/>
        </p:nvSpPr>
        <p:spPr bwMode="auto">
          <a:xfrm>
            <a:off x="2590800" y="1752600"/>
            <a:ext cx="498475" cy="1676400"/>
          </a:xfrm>
          <a:prstGeom prst="rect">
            <a:avLst/>
          </a:prstGeom>
          <a:noFill/>
          <a:ln w="9525">
            <a:solidFill>
              <a:schemeClr val="tx1"/>
            </a:solidFill>
            <a:miter lim="800000"/>
            <a:headEnd/>
            <a:tailEnd/>
          </a:ln>
          <a:effectLst/>
        </p:spPr>
        <p:txBody>
          <a:bodyPr vert="eaVert">
            <a:spAutoFit/>
          </a:bodyPr>
          <a:lstStyle/>
          <a:p>
            <a:pPr algn="ctr"/>
            <a:r>
              <a:rPr lang="ja-JP" altLang="en-US" sz="2000"/>
              <a:t>公示義務</a:t>
            </a:r>
          </a:p>
        </p:txBody>
      </p:sp>
      <p:sp>
        <p:nvSpPr>
          <p:cNvPr id="91154" name="Text Box 18"/>
          <p:cNvSpPr txBox="1">
            <a:spLocks noChangeArrowheads="1"/>
          </p:cNvSpPr>
          <p:nvPr/>
        </p:nvSpPr>
        <p:spPr bwMode="auto">
          <a:xfrm>
            <a:off x="4800600" y="1828800"/>
            <a:ext cx="546100" cy="3505200"/>
          </a:xfrm>
          <a:prstGeom prst="rect">
            <a:avLst/>
          </a:prstGeom>
          <a:noFill/>
          <a:ln w="57150">
            <a:solidFill>
              <a:schemeClr val="tx1"/>
            </a:solidFill>
            <a:prstDash val="dashDot"/>
            <a:miter lim="800000"/>
            <a:headEnd/>
            <a:tailEnd/>
          </a:ln>
          <a:effectLst/>
        </p:spPr>
        <p:txBody>
          <a:bodyPr vert="eaVert">
            <a:spAutoFit/>
          </a:bodyPr>
          <a:lstStyle/>
          <a:p>
            <a:pPr algn="ctr"/>
            <a:r>
              <a:rPr lang="ja-JP" altLang="en-US" sz="2000"/>
              <a:t>不当差別の禁止</a:t>
            </a:r>
            <a:endParaRPr lang="ja-JP" altLang="en-US"/>
          </a:p>
        </p:txBody>
      </p:sp>
      <p:sp>
        <p:nvSpPr>
          <p:cNvPr id="91155" name="Text Box 19"/>
          <p:cNvSpPr txBox="1">
            <a:spLocks noChangeArrowheads="1"/>
          </p:cNvSpPr>
          <p:nvPr/>
        </p:nvSpPr>
        <p:spPr bwMode="auto">
          <a:xfrm>
            <a:off x="6629400" y="5895975"/>
            <a:ext cx="1357313" cy="581025"/>
          </a:xfrm>
          <a:prstGeom prst="rect">
            <a:avLst/>
          </a:prstGeom>
          <a:noFill/>
          <a:ln w="9525">
            <a:noFill/>
            <a:prstDash val="dash"/>
            <a:miter lim="800000"/>
            <a:headEnd/>
            <a:tailEnd/>
          </a:ln>
          <a:effectLst/>
        </p:spPr>
        <p:txBody>
          <a:bodyPr wrap="none">
            <a:spAutoFit/>
          </a:bodyPr>
          <a:lstStyle/>
          <a:p>
            <a:r>
              <a:rPr lang="ja-JP" altLang="en-US" sz="1600"/>
              <a:t>品物により</a:t>
            </a:r>
          </a:p>
          <a:p>
            <a:r>
              <a:rPr lang="ja-JP" altLang="en-US" sz="1600"/>
              <a:t>運賃が異なる</a:t>
            </a:r>
            <a:endParaRPr lang="ja-JP" altLang="en-US"/>
          </a:p>
        </p:txBody>
      </p:sp>
      <p:sp>
        <p:nvSpPr>
          <p:cNvPr id="91156" name="Text Box 20"/>
          <p:cNvSpPr txBox="1">
            <a:spLocks noChangeArrowheads="1"/>
          </p:cNvSpPr>
          <p:nvPr/>
        </p:nvSpPr>
        <p:spPr bwMode="auto">
          <a:xfrm>
            <a:off x="4953000" y="228600"/>
            <a:ext cx="2032000" cy="841375"/>
          </a:xfrm>
          <a:prstGeom prst="rect">
            <a:avLst/>
          </a:prstGeom>
          <a:noFill/>
          <a:ln w="19050">
            <a:solidFill>
              <a:schemeClr val="tx1"/>
            </a:solidFill>
            <a:prstDash val="dash"/>
            <a:miter lim="800000"/>
            <a:headEnd/>
            <a:tailEnd/>
          </a:ln>
          <a:effectLst/>
        </p:spPr>
        <p:txBody>
          <a:bodyPr wrap="none">
            <a:spAutoFit/>
          </a:bodyPr>
          <a:lstStyle/>
          <a:p>
            <a:pPr algn="ctr"/>
            <a:r>
              <a:rPr lang="ja-JP" altLang="en-US"/>
              <a:t>国鉄貨物運賃</a:t>
            </a:r>
          </a:p>
          <a:p>
            <a:pPr algn="ctr"/>
            <a:r>
              <a:rPr lang="ja-JP" altLang="en-US"/>
              <a:t>（等級制）</a:t>
            </a:r>
          </a:p>
        </p:txBody>
      </p:sp>
      <p:sp>
        <p:nvSpPr>
          <p:cNvPr id="91157" name="Text Box 21"/>
          <p:cNvSpPr txBox="1">
            <a:spLocks noChangeArrowheads="1"/>
          </p:cNvSpPr>
          <p:nvPr/>
        </p:nvSpPr>
        <p:spPr bwMode="auto">
          <a:xfrm>
            <a:off x="7253288" y="714375"/>
            <a:ext cx="1357312" cy="581025"/>
          </a:xfrm>
          <a:prstGeom prst="rect">
            <a:avLst/>
          </a:prstGeom>
          <a:noFill/>
          <a:ln w="9525">
            <a:noFill/>
            <a:prstDash val="dash"/>
            <a:miter lim="800000"/>
            <a:headEnd/>
            <a:tailEnd/>
          </a:ln>
          <a:effectLst/>
        </p:spPr>
        <p:txBody>
          <a:bodyPr wrap="none">
            <a:spAutoFit/>
          </a:bodyPr>
          <a:lstStyle/>
          <a:p>
            <a:r>
              <a:rPr lang="ja-JP" altLang="en-US" sz="1600"/>
              <a:t>品物により</a:t>
            </a:r>
          </a:p>
          <a:p>
            <a:r>
              <a:rPr lang="ja-JP" altLang="en-US" sz="1600"/>
              <a:t>運賃が異なる</a:t>
            </a:r>
            <a:endParaRPr lang="ja-JP" altLang="en-US"/>
          </a:p>
        </p:txBody>
      </p:sp>
      <p:sp>
        <p:nvSpPr>
          <p:cNvPr id="91158" name="Text Box 22"/>
          <p:cNvSpPr txBox="1">
            <a:spLocks noChangeArrowheads="1"/>
          </p:cNvSpPr>
          <p:nvPr/>
        </p:nvSpPr>
        <p:spPr bwMode="auto">
          <a:xfrm>
            <a:off x="8289925" y="1752600"/>
            <a:ext cx="496888" cy="3124200"/>
          </a:xfrm>
          <a:prstGeom prst="rect">
            <a:avLst/>
          </a:prstGeom>
          <a:noFill/>
          <a:ln w="38100" cmpd="dbl">
            <a:solidFill>
              <a:schemeClr val="tx1"/>
            </a:solidFill>
            <a:miter lim="800000"/>
            <a:headEnd/>
            <a:tailEnd/>
          </a:ln>
          <a:effectLst/>
        </p:spPr>
        <p:txBody>
          <a:bodyPr vert="eaVert">
            <a:spAutoFit/>
          </a:bodyPr>
          <a:lstStyle/>
          <a:p>
            <a:pPr algn="dist"/>
            <a:r>
              <a:rPr lang="ja-JP" altLang="en-US" sz="1800"/>
              <a:t>独占の力</a:t>
            </a:r>
          </a:p>
        </p:txBody>
      </p:sp>
      <p:sp>
        <p:nvSpPr>
          <p:cNvPr id="91159" name="Text Box 23"/>
          <p:cNvSpPr txBox="1">
            <a:spLocks noChangeArrowheads="1"/>
          </p:cNvSpPr>
          <p:nvPr/>
        </p:nvSpPr>
        <p:spPr bwMode="auto">
          <a:xfrm>
            <a:off x="6207125" y="1133475"/>
            <a:ext cx="803275" cy="466725"/>
          </a:xfrm>
          <a:prstGeom prst="rect">
            <a:avLst/>
          </a:prstGeom>
          <a:noFill/>
          <a:ln w="9525">
            <a:solidFill>
              <a:schemeClr val="tx1"/>
            </a:solidFill>
            <a:prstDash val="dash"/>
            <a:miter lim="800000"/>
            <a:headEnd/>
            <a:tailEnd/>
          </a:ln>
          <a:effectLst/>
        </p:spPr>
        <p:txBody>
          <a:bodyPr wrap="none">
            <a:spAutoFit/>
          </a:bodyPr>
          <a:lstStyle/>
          <a:p>
            <a:r>
              <a:rPr lang="ja-JP" altLang="en-US"/>
              <a:t>郵便</a:t>
            </a:r>
          </a:p>
        </p:txBody>
      </p:sp>
      <p:cxnSp>
        <p:nvCxnSpPr>
          <p:cNvPr id="91160" name="AutoShape 24"/>
          <p:cNvCxnSpPr>
            <a:cxnSpLocks noChangeShapeType="1"/>
            <a:stCxn id="91158" idx="0"/>
            <a:endCxn id="91157" idx="3"/>
          </p:cNvCxnSpPr>
          <p:nvPr/>
        </p:nvCxnSpPr>
        <p:spPr bwMode="auto">
          <a:xfrm rot="16200000">
            <a:off x="8210551" y="1333500"/>
            <a:ext cx="728662" cy="71437"/>
          </a:xfrm>
          <a:prstGeom prst="bentConnector4">
            <a:avLst>
              <a:gd name="adj1" fmla="val 28759"/>
              <a:gd name="adj2" fmla="val 420000"/>
            </a:avLst>
          </a:prstGeom>
          <a:noFill/>
          <a:ln w="9525">
            <a:solidFill>
              <a:schemeClr val="tx1"/>
            </a:solidFill>
            <a:miter lim="800000"/>
            <a:headEnd/>
            <a:tailEnd type="triangle" w="med" len="med"/>
          </a:ln>
          <a:effectLst/>
        </p:spPr>
      </p:cxnSp>
      <p:cxnSp>
        <p:nvCxnSpPr>
          <p:cNvPr id="91161" name="AutoShape 25"/>
          <p:cNvCxnSpPr>
            <a:cxnSpLocks noChangeShapeType="1"/>
            <a:stCxn id="91158" idx="3"/>
            <a:endCxn id="91155" idx="3"/>
          </p:cNvCxnSpPr>
          <p:nvPr/>
        </p:nvCxnSpPr>
        <p:spPr bwMode="auto">
          <a:xfrm flipH="1">
            <a:off x="7986713" y="3314700"/>
            <a:ext cx="819150" cy="2871788"/>
          </a:xfrm>
          <a:prstGeom prst="bentConnector3">
            <a:avLst>
              <a:gd name="adj1" fmla="val -25583"/>
            </a:avLst>
          </a:prstGeom>
          <a:noFill/>
          <a:ln w="9525">
            <a:solidFill>
              <a:schemeClr val="tx1"/>
            </a:solidFill>
            <a:miter lim="800000"/>
            <a:headEnd/>
            <a:tailEnd type="triangle" w="med" len="med"/>
          </a:ln>
          <a:effectLst/>
        </p:spPr>
      </p:cxnSp>
      <p:sp>
        <p:nvSpPr>
          <p:cNvPr id="91162" name="Text Box 26"/>
          <p:cNvSpPr txBox="1">
            <a:spLocks noChangeArrowheads="1"/>
          </p:cNvSpPr>
          <p:nvPr/>
        </p:nvSpPr>
        <p:spPr bwMode="auto">
          <a:xfrm>
            <a:off x="2057400" y="3200400"/>
            <a:ext cx="590550" cy="336550"/>
          </a:xfrm>
          <a:prstGeom prst="rect">
            <a:avLst/>
          </a:prstGeom>
          <a:noFill/>
          <a:ln w="9525">
            <a:noFill/>
            <a:miter lim="800000"/>
            <a:headEnd/>
            <a:tailEnd/>
          </a:ln>
          <a:effectLst/>
        </p:spPr>
        <p:txBody>
          <a:bodyPr wrap="none">
            <a:spAutoFit/>
          </a:bodyPr>
          <a:lstStyle/>
          <a:p>
            <a:r>
              <a:rPr lang="ja-JP" altLang="en-US" sz="1600"/>
              <a:t>事前</a:t>
            </a:r>
            <a:endParaRPr lang="ja-JP" altLang="en-US"/>
          </a:p>
        </p:txBody>
      </p:sp>
      <p:sp>
        <p:nvSpPr>
          <p:cNvPr id="91163" name="Text Box 27"/>
          <p:cNvSpPr txBox="1">
            <a:spLocks noChangeArrowheads="1"/>
          </p:cNvSpPr>
          <p:nvPr/>
        </p:nvSpPr>
        <p:spPr bwMode="auto">
          <a:xfrm>
            <a:off x="2073275" y="3455988"/>
            <a:ext cx="590550" cy="336550"/>
          </a:xfrm>
          <a:prstGeom prst="rect">
            <a:avLst/>
          </a:prstGeom>
          <a:noFill/>
          <a:ln w="9525">
            <a:noFill/>
            <a:miter lim="800000"/>
            <a:headEnd/>
            <a:tailEnd/>
          </a:ln>
          <a:effectLst/>
        </p:spPr>
        <p:txBody>
          <a:bodyPr wrap="none">
            <a:spAutoFit/>
          </a:bodyPr>
          <a:lstStyle/>
          <a:p>
            <a:r>
              <a:rPr lang="ja-JP" altLang="en-US" sz="1600"/>
              <a:t>事後</a:t>
            </a:r>
            <a:endParaRPr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 3"/>
          <p:cNvSpPr>
            <a:spLocks noGrp="1"/>
          </p:cNvSpPr>
          <p:nvPr>
            <p:ph type="sldNum" sz="quarter" idx="12"/>
          </p:nvPr>
        </p:nvSpPr>
        <p:spPr/>
        <p:txBody>
          <a:bodyPr/>
          <a:lstStyle/>
          <a:p>
            <a:fld id="{9A3BC252-CD47-4E25-8536-2121125644B6}" type="slidenum">
              <a:rPr lang="en-US" altLang="ja-JP"/>
              <a:pPr/>
              <a:t>37</a:t>
            </a:fld>
            <a:endParaRPr lang="en-US" altLang="ja-JP"/>
          </a:p>
        </p:txBody>
      </p:sp>
      <p:sp>
        <p:nvSpPr>
          <p:cNvPr id="92162" name="Text Box 2"/>
          <p:cNvSpPr txBox="1">
            <a:spLocks noChangeArrowheads="1"/>
          </p:cNvSpPr>
          <p:nvPr/>
        </p:nvSpPr>
        <p:spPr bwMode="auto">
          <a:xfrm>
            <a:off x="1066800" y="533400"/>
            <a:ext cx="2525713" cy="533400"/>
          </a:xfrm>
          <a:prstGeom prst="rect">
            <a:avLst/>
          </a:prstGeom>
          <a:noFill/>
          <a:ln w="76200" cmpd="tri">
            <a:solidFill>
              <a:schemeClr val="tx1"/>
            </a:solidFill>
            <a:miter lim="800000"/>
            <a:headEnd/>
            <a:tailEnd/>
          </a:ln>
          <a:effectLst/>
        </p:spPr>
        <p:txBody>
          <a:bodyPr wrap="none">
            <a:spAutoFit/>
          </a:bodyPr>
          <a:lstStyle/>
          <a:p>
            <a:r>
              <a:rPr lang="ja-JP" altLang="en-US"/>
              <a:t>用語としての物流</a:t>
            </a:r>
          </a:p>
        </p:txBody>
      </p:sp>
      <p:sp>
        <p:nvSpPr>
          <p:cNvPr id="92163" name="Text Box 3"/>
          <p:cNvSpPr txBox="1">
            <a:spLocks noChangeArrowheads="1"/>
          </p:cNvSpPr>
          <p:nvPr/>
        </p:nvSpPr>
        <p:spPr bwMode="auto">
          <a:xfrm>
            <a:off x="1219200" y="1905000"/>
            <a:ext cx="803275" cy="466725"/>
          </a:xfrm>
          <a:prstGeom prst="rect">
            <a:avLst/>
          </a:prstGeom>
          <a:noFill/>
          <a:ln w="9525">
            <a:solidFill>
              <a:schemeClr val="tx1"/>
            </a:solidFill>
            <a:miter lim="800000"/>
            <a:headEnd/>
            <a:tailEnd/>
          </a:ln>
          <a:effectLst/>
        </p:spPr>
        <p:txBody>
          <a:bodyPr wrap="none">
            <a:spAutoFit/>
          </a:bodyPr>
          <a:lstStyle/>
          <a:p>
            <a:r>
              <a:rPr lang="ja-JP" altLang="en-US"/>
              <a:t>輸送</a:t>
            </a:r>
          </a:p>
        </p:txBody>
      </p:sp>
      <p:sp>
        <p:nvSpPr>
          <p:cNvPr id="92164" name="Text Box 4"/>
          <p:cNvSpPr txBox="1">
            <a:spLocks noChangeArrowheads="1"/>
          </p:cNvSpPr>
          <p:nvPr/>
        </p:nvSpPr>
        <p:spPr bwMode="auto">
          <a:xfrm>
            <a:off x="3387725" y="1895475"/>
            <a:ext cx="803275" cy="466725"/>
          </a:xfrm>
          <a:prstGeom prst="rect">
            <a:avLst/>
          </a:prstGeom>
          <a:noFill/>
          <a:ln w="9525">
            <a:solidFill>
              <a:schemeClr val="tx1"/>
            </a:solidFill>
            <a:miter lim="800000"/>
            <a:headEnd/>
            <a:tailEnd/>
          </a:ln>
          <a:effectLst/>
        </p:spPr>
        <p:txBody>
          <a:bodyPr wrap="none">
            <a:spAutoFit/>
          </a:bodyPr>
          <a:lstStyle/>
          <a:p>
            <a:r>
              <a:rPr lang="ja-JP" altLang="en-US"/>
              <a:t>保管</a:t>
            </a:r>
          </a:p>
        </p:txBody>
      </p:sp>
      <p:sp>
        <p:nvSpPr>
          <p:cNvPr id="92165" name="Text Box 5"/>
          <p:cNvSpPr txBox="1">
            <a:spLocks noChangeArrowheads="1"/>
          </p:cNvSpPr>
          <p:nvPr/>
        </p:nvSpPr>
        <p:spPr bwMode="auto">
          <a:xfrm>
            <a:off x="4530725" y="1905000"/>
            <a:ext cx="1412875" cy="466725"/>
          </a:xfrm>
          <a:prstGeom prst="rect">
            <a:avLst/>
          </a:prstGeom>
          <a:noFill/>
          <a:ln w="9525">
            <a:solidFill>
              <a:schemeClr val="tx1"/>
            </a:solidFill>
            <a:miter lim="800000"/>
            <a:headEnd/>
            <a:tailEnd/>
          </a:ln>
          <a:effectLst/>
        </p:spPr>
        <p:txBody>
          <a:bodyPr wrap="none">
            <a:spAutoFit/>
          </a:bodyPr>
          <a:lstStyle/>
          <a:p>
            <a:r>
              <a:rPr lang="ja-JP" altLang="en-US"/>
              <a:t>流通加工</a:t>
            </a:r>
          </a:p>
        </p:txBody>
      </p:sp>
      <p:sp>
        <p:nvSpPr>
          <p:cNvPr id="92166" name="Text Box 6"/>
          <p:cNvSpPr txBox="1">
            <a:spLocks noChangeArrowheads="1"/>
          </p:cNvSpPr>
          <p:nvPr/>
        </p:nvSpPr>
        <p:spPr bwMode="auto">
          <a:xfrm>
            <a:off x="5759450" y="6172200"/>
            <a:ext cx="2317750" cy="457200"/>
          </a:xfrm>
          <a:prstGeom prst="rect">
            <a:avLst/>
          </a:prstGeom>
          <a:noFill/>
          <a:ln w="9525">
            <a:noFill/>
            <a:miter lim="800000"/>
            <a:headEnd/>
            <a:tailEnd/>
          </a:ln>
          <a:effectLst/>
        </p:spPr>
        <p:txBody>
          <a:bodyPr wrap="none">
            <a:spAutoFit/>
          </a:bodyPr>
          <a:lstStyle/>
          <a:p>
            <a:r>
              <a:rPr lang="ja-JP" altLang="en-US"/>
              <a:t>（経済産業行政）</a:t>
            </a:r>
          </a:p>
        </p:txBody>
      </p:sp>
      <p:sp>
        <p:nvSpPr>
          <p:cNvPr id="92167" name="Text Box 7"/>
          <p:cNvSpPr txBox="1">
            <a:spLocks noChangeArrowheads="1"/>
          </p:cNvSpPr>
          <p:nvPr/>
        </p:nvSpPr>
        <p:spPr bwMode="auto">
          <a:xfrm>
            <a:off x="914400" y="6172200"/>
            <a:ext cx="2317750" cy="457200"/>
          </a:xfrm>
          <a:prstGeom prst="rect">
            <a:avLst/>
          </a:prstGeom>
          <a:noFill/>
          <a:ln w="9525">
            <a:noFill/>
            <a:miter lim="800000"/>
            <a:headEnd/>
            <a:tailEnd/>
          </a:ln>
          <a:effectLst/>
        </p:spPr>
        <p:txBody>
          <a:bodyPr wrap="none">
            <a:spAutoFit/>
          </a:bodyPr>
          <a:lstStyle/>
          <a:p>
            <a:r>
              <a:rPr lang="ja-JP" altLang="en-US"/>
              <a:t>（国土交通行政）</a:t>
            </a:r>
          </a:p>
        </p:txBody>
      </p:sp>
      <p:sp>
        <p:nvSpPr>
          <p:cNvPr id="92168" name="Text Box 8"/>
          <p:cNvSpPr txBox="1">
            <a:spLocks noChangeArrowheads="1"/>
          </p:cNvSpPr>
          <p:nvPr/>
        </p:nvSpPr>
        <p:spPr bwMode="auto">
          <a:xfrm>
            <a:off x="5599113" y="3038475"/>
            <a:ext cx="1944687" cy="466725"/>
          </a:xfrm>
          <a:prstGeom prst="rect">
            <a:avLst/>
          </a:prstGeom>
          <a:noFill/>
          <a:ln w="9525">
            <a:solidFill>
              <a:schemeClr val="tx1"/>
            </a:solidFill>
            <a:miter lim="800000"/>
            <a:headEnd/>
            <a:tailEnd/>
          </a:ln>
          <a:effectLst/>
        </p:spPr>
        <p:txBody>
          <a:bodyPr wrap="none">
            <a:spAutoFit/>
          </a:bodyPr>
          <a:lstStyle/>
          <a:p>
            <a:r>
              <a:rPr lang="ja-JP" altLang="en-US"/>
              <a:t>ロジスティック</a:t>
            </a:r>
          </a:p>
        </p:txBody>
      </p:sp>
      <p:sp>
        <p:nvSpPr>
          <p:cNvPr id="92169" name="Text Box 9"/>
          <p:cNvSpPr txBox="1">
            <a:spLocks noChangeArrowheads="1"/>
          </p:cNvSpPr>
          <p:nvPr/>
        </p:nvSpPr>
        <p:spPr bwMode="auto">
          <a:xfrm>
            <a:off x="5597525" y="5181600"/>
            <a:ext cx="2022475" cy="466725"/>
          </a:xfrm>
          <a:prstGeom prst="rect">
            <a:avLst/>
          </a:prstGeom>
          <a:noFill/>
          <a:ln w="9525">
            <a:solidFill>
              <a:schemeClr val="tx1"/>
            </a:solidFill>
            <a:miter lim="800000"/>
            <a:headEnd/>
            <a:tailEnd/>
          </a:ln>
          <a:effectLst/>
        </p:spPr>
        <p:txBody>
          <a:bodyPr wrap="none">
            <a:spAutoFit/>
          </a:bodyPr>
          <a:lstStyle/>
          <a:p>
            <a:r>
              <a:rPr lang="ja-JP" altLang="en-US"/>
              <a:t>利用者（荷主）</a:t>
            </a:r>
          </a:p>
        </p:txBody>
      </p:sp>
      <p:sp>
        <p:nvSpPr>
          <p:cNvPr id="92170" name="Text Box 10"/>
          <p:cNvSpPr txBox="1">
            <a:spLocks noChangeArrowheads="1"/>
          </p:cNvSpPr>
          <p:nvPr/>
        </p:nvSpPr>
        <p:spPr bwMode="auto">
          <a:xfrm>
            <a:off x="838200" y="4094163"/>
            <a:ext cx="1717675" cy="466725"/>
          </a:xfrm>
          <a:prstGeom prst="rect">
            <a:avLst/>
          </a:prstGeom>
          <a:noFill/>
          <a:ln w="9525">
            <a:solidFill>
              <a:schemeClr val="tx1"/>
            </a:solidFill>
            <a:miter lim="800000"/>
            <a:headEnd/>
            <a:tailEnd/>
          </a:ln>
          <a:effectLst/>
        </p:spPr>
        <p:txBody>
          <a:bodyPr wrap="none">
            <a:spAutoFit/>
          </a:bodyPr>
          <a:lstStyle/>
          <a:p>
            <a:r>
              <a:rPr lang="ja-JP" altLang="en-US"/>
              <a:t>物流事業者</a:t>
            </a:r>
          </a:p>
        </p:txBody>
      </p:sp>
      <p:sp>
        <p:nvSpPr>
          <p:cNvPr id="92171" name="Text Box 11"/>
          <p:cNvSpPr txBox="1">
            <a:spLocks noChangeArrowheads="1"/>
          </p:cNvSpPr>
          <p:nvPr/>
        </p:nvSpPr>
        <p:spPr bwMode="auto">
          <a:xfrm>
            <a:off x="2320925" y="1905000"/>
            <a:ext cx="803275" cy="466725"/>
          </a:xfrm>
          <a:prstGeom prst="rect">
            <a:avLst/>
          </a:prstGeom>
          <a:noFill/>
          <a:ln w="9525">
            <a:solidFill>
              <a:schemeClr val="tx1"/>
            </a:solidFill>
            <a:miter lim="800000"/>
            <a:headEnd/>
            <a:tailEnd/>
          </a:ln>
          <a:effectLst/>
        </p:spPr>
        <p:txBody>
          <a:bodyPr wrap="none">
            <a:spAutoFit/>
          </a:bodyPr>
          <a:lstStyle/>
          <a:p>
            <a:r>
              <a:rPr lang="ja-JP" altLang="en-US"/>
              <a:t>荷役</a:t>
            </a:r>
          </a:p>
        </p:txBody>
      </p:sp>
      <p:sp>
        <p:nvSpPr>
          <p:cNvPr id="92172" name="Text Box 12"/>
          <p:cNvSpPr txBox="1">
            <a:spLocks noChangeArrowheads="1"/>
          </p:cNvSpPr>
          <p:nvPr/>
        </p:nvSpPr>
        <p:spPr bwMode="auto">
          <a:xfrm>
            <a:off x="6248400" y="1905000"/>
            <a:ext cx="1412875" cy="466725"/>
          </a:xfrm>
          <a:prstGeom prst="rect">
            <a:avLst/>
          </a:prstGeom>
          <a:noFill/>
          <a:ln w="9525">
            <a:solidFill>
              <a:schemeClr val="tx1"/>
            </a:solidFill>
            <a:miter lim="800000"/>
            <a:headEnd/>
            <a:tailEnd/>
          </a:ln>
          <a:effectLst/>
        </p:spPr>
        <p:txBody>
          <a:bodyPr wrap="none">
            <a:spAutoFit/>
          </a:bodyPr>
          <a:lstStyle/>
          <a:p>
            <a:r>
              <a:rPr lang="ja-JP" altLang="en-US"/>
              <a:t>在庫管理</a:t>
            </a:r>
          </a:p>
        </p:txBody>
      </p:sp>
      <p:sp>
        <p:nvSpPr>
          <p:cNvPr id="92173" name="Text Box 13"/>
          <p:cNvSpPr txBox="1">
            <a:spLocks noChangeArrowheads="1"/>
          </p:cNvSpPr>
          <p:nvPr/>
        </p:nvSpPr>
        <p:spPr bwMode="auto">
          <a:xfrm>
            <a:off x="5881688" y="4114800"/>
            <a:ext cx="1519237" cy="466725"/>
          </a:xfrm>
          <a:prstGeom prst="rect">
            <a:avLst/>
          </a:prstGeom>
          <a:noFill/>
          <a:ln w="9525">
            <a:solidFill>
              <a:schemeClr val="tx1"/>
            </a:solidFill>
            <a:miter lim="800000"/>
            <a:headEnd/>
            <a:tailEnd/>
          </a:ln>
          <a:effectLst/>
        </p:spPr>
        <p:txBody>
          <a:bodyPr wrap="none">
            <a:spAutoFit/>
          </a:bodyPr>
          <a:lstStyle/>
          <a:p>
            <a:r>
              <a:rPr lang="ja-JP" altLang="en-US"/>
              <a:t>コスト削減</a:t>
            </a:r>
          </a:p>
        </p:txBody>
      </p:sp>
      <p:sp>
        <p:nvSpPr>
          <p:cNvPr id="92174" name="AutoShape 14"/>
          <p:cNvSpPr>
            <a:spLocks noChangeArrowheads="1"/>
          </p:cNvSpPr>
          <p:nvPr/>
        </p:nvSpPr>
        <p:spPr bwMode="auto">
          <a:xfrm>
            <a:off x="4572000" y="4191000"/>
            <a:ext cx="838200" cy="304800"/>
          </a:xfrm>
          <a:prstGeom prst="leftArrow">
            <a:avLst>
              <a:gd name="adj1" fmla="val 50000"/>
              <a:gd name="adj2" fmla="val 68750"/>
            </a:avLst>
          </a:prstGeom>
          <a:noFill/>
          <a:ln w="9525">
            <a:solidFill>
              <a:schemeClr val="tx1"/>
            </a:solidFill>
            <a:miter lim="800000"/>
            <a:headEnd/>
            <a:tailEnd/>
          </a:ln>
          <a:effectLst/>
        </p:spPr>
        <p:txBody>
          <a:bodyPr wrap="none" anchor="ctr"/>
          <a:lstStyle/>
          <a:p>
            <a:endParaRPr lang="ja-JP" altLang="en-US"/>
          </a:p>
        </p:txBody>
      </p:sp>
      <p:sp>
        <p:nvSpPr>
          <p:cNvPr id="92175" name="AutoShape 15"/>
          <p:cNvSpPr>
            <a:spLocks noChangeArrowheads="1"/>
          </p:cNvSpPr>
          <p:nvPr/>
        </p:nvSpPr>
        <p:spPr bwMode="auto">
          <a:xfrm>
            <a:off x="6477000" y="4648200"/>
            <a:ext cx="485775" cy="381000"/>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
        <p:nvSpPr>
          <p:cNvPr id="92176" name="AutoShape 16"/>
          <p:cNvSpPr>
            <a:spLocks noChangeArrowheads="1"/>
          </p:cNvSpPr>
          <p:nvPr/>
        </p:nvSpPr>
        <p:spPr bwMode="auto">
          <a:xfrm>
            <a:off x="6448425" y="3657600"/>
            <a:ext cx="485775" cy="381000"/>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
        <p:nvSpPr>
          <p:cNvPr id="92177" name="Text Box 17"/>
          <p:cNvSpPr txBox="1">
            <a:spLocks noChangeArrowheads="1"/>
          </p:cNvSpPr>
          <p:nvPr/>
        </p:nvSpPr>
        <p:spPr bwMode="auto">
          <a:xfrm>
            <a:off x="838200" y="4714875"/>
            <a:ext cx="1717675" cy="466725"/>
          </a:xfrm>
          <a:prstGeom prst="rect">
            <a:avLst/>
          </a:prstGeom>
          <a:noFill/>
          <a:ln w="9525">
            <a:solidFill>
              <a:schemeClr val="tx1"/>
            </a:solidFill>
            <a:miter lim="800000"/>
            <a:headEnd/>
            <a:tailEnd/>
          </a:ln>
          <a:effectLst/>
        </p:spPr>
        <p:txBody>
          <a:bodyPr wrap="none">
            <a:spAutoFit/>
          </a:bodyPr>
          <a:lstStyle/>
          <a:p>
            <a:r>
              <a:rPr lang="ja-JP" altLang="en-US"/>
              <a:t>物流事業者</a:t>
            </a:r>
          </a:p>
        </p:txBody>
      </p:sp>
      <p:sp>
        <p:nvSpPr>
          <p:cNvPr id="92178" name="Text Box 18"/>
          <p:cNvSpPr txBox="1">
            <a:spLocks noChangeArrowheads="1"/>
          </p:cNvSpPr>
          <p:nvPr/>
        </p:nvSpPr>
        <p:spPr bwMode="auto">
          <a:xfrm>
            <a:off x="838200" y="3429000"/>
            <a:ext cx="1717675" cy="466725"/>
          </a:xfrm>
          <a:prstGeom prst="rect">
            <a:avLst/>
          </a:prstGeom>
          <a:noFill/>
          <a:ln w="9525">
            <a:solidFill>
              <a:schemeClr val="tx1"/>
            </a:solidFill>
            <a:miter lim="800000"/>
            <a:headEnd/>
            <a:tailEnd/>
          </a:ln>
          <a:effectLst/>
        </p:spPr>
        <p:txBody>
          <a:bodyPr wrap="none">
            <a:spAutoFit/>
          </a:bodyPr>
          <a:lstStyle/>
          <a:p>
            <a:r>
              <a:rPr lang="ja-JP" altLang="en-US"/>
              <a:t>物流事業者</a:t>
            </a:r>
          </a:p>
        </p:txBody>
      </p:sp>
      <p:sp>
        <p:nvSpPr>
          <p:cNvPr id="92179" name="Text Box 19"/>
          <p:cNvSpPr txBox="1">
            <a:spLocks noChangeArrowheads="1"/>
          </p:cNvSpPr>
          <p:nvPr/>
        </p:nvSpPr>
        <p:spPr bwMode="auto">
          <a:xfrm rot="1364516">
            <a:off x="3200400" y="4343400"/>
            <a:ext cx="811213" cy="466725"/>
          </a:xfrm>
          <a:prstGeom prst="rect">
            <a:avLst/>
          </a:prstGeom>
          <a:noFill/>
          <a:ln w="9525">
            <a:solidFill>
              <a:schemeClr val="tx1"/>
            </a:solidFill>
            <a:miter lim="800000"/>
            <a:headEnd/>
            <a:tailEnd/>
          </a:ln>
          <a:effectLst/>
        </p:spPr>
        <p:txBody>
          <a:bodyPr wrap="none">
            <a:spAutoFit/>
          </a:bodyPr>
          <a:lstStyle/>
          <a:p>
            <a:r>
              <a:rPr lang="ja-JP" altLang="en-US"/>
              <a:t>３ＰＬ</a:t>
            </a:r>
          </a:p>
        </p:txBody>
      </p:sp>
      <p:sp>
        <p:nvSpPr>
          <p:cNvPr id="92180" name="AutoShape 20"/>
          <p:cNvSpPr>
            <a:spLocks noChangeArrowheads="1"/>
          </p:cNvSpPr>
          <p:nvPr/>
        </p:nvSpPr>
        <p:spPr bwMode="auto">
          <a:xfrm rot="1362887">
            <a:off x="4068763" y="4800600"/>
            <a:ext cx="1417637" cy="595313"/>
          </a:xfrm>
          <a:prstGeom prst="leftArrow">
            <a:avLst>
              <a:gd name="adj1" fmla="val 50000"/>
              <a:gd name="adj2" fmla="val 59533"/>
            </a:avLst>
          </a:prstGeom>
          <a:noFill/>
          <a:ln w="9525">
            <a:solidFill>
              <a:schemeClr val="tx1"/>
            </a:solidFill>
            <a:miter lim="800000"/>
            <a:headEnd/>
            <a:tailEnd/>
          </a:ln>
          <a:effectLst/>
        </p:spPr>
        <p:txBody>
          <a:bodyPr wrap="none" anchor="ctr"/>
          <a:lstStyle/>
          <a:p>
            <a:pPr algn="ctr"/>
            <a:r>
              <a:rPr lang="ja-JP" altLang="en-US" sz="1400"/>
              <a:t>アウトソーシング</a:t>
            </a:r>
            <a:endParaRPr lang="ja-JP" altLang="en-US"/>
          </a:p>
        </p:txBody>
      </p:sp>
      <p:sp>
        <p:nvSpPr>
          <p:cNvPr id="92181" name="Text Box 21"/>
          <p:cNvSpPr txBox="1">
            <a:spLocks noChangeArrowheads="1"/>
          </p:cNvSpPr>
          <p:nvPr/>
        </p:nvSpPr>
        <p:spPr bwMode="auto">
          <a:xfrm>
            <a:off x="2667000" y="3840163"/>
            <a:ext cx="549275" cy="701675"/>
          </a:xfrm>
          <a:prstGeom prst="rect">
            <a:avLst/>
          </a:prstGeom>
          <a:noFill/>
          <a:ln w="9525">
            <a:noFill/>
            <a:miter lim="800000"/>
            <a:headEnd/>
            <a:tailEnd/>
          </a:ln>
          <a:effectLst/>
        </p:spPr>
        <p:txBody>
          <a:bodyPr vert="eaVert" wrap="none">
            <a:spAutoFit/>
          </a:bodyPr>
          <a:lstStyle/>
          <a:p>
            <a:r>
              <a:rPr lang="ja-JP" altLang="en-US"/>
              <a:t>競争</a:t>
            </a:r>
          </a:p>
        </p:txBody>
      </p:sp>
      <p:sp>
        <p:nvSpPr>
          <p:cNvPr id="92182" name="Text Box 22"/>
          <p:cNvSpPr txBox="1">
            <a:spLocks noChangeArrowheads="1"/>
          </p:cNvSpPr>
          <p:nvPr/>
        </p:nvSpPr>
        <p:spPr bwMode="auto">
          <a:xfrm>
            <a:off x="4267200" y="762000"/>
            <a:ext cx="2919413" cy="457200"/>
          </a:xfrm>
          <a:prstGeom prst="rect">
            <a:avLst/>
          </a:prstGeom>
          <a:noFill/>
          <a:ln w="9525">
            <a:noFill/>
            <a:miter lim="800000"/>
            <a:headEnd/>
            <a:tailEnd/>
          </a:ln>
          <a:effectLst/>
        </p:spPr>
        <p:txBody>
          <a:bodyPr wrap="none">
            <a:spAutoFit/>
          </a:bodyPr>
          <a:lstStyle/>
          <a:p>
            <a:r>
              <a:rPr lang="ja-JP" altLang="en-US"/>
              <a:t>コストを最小限にする</a:t>
            </a:r>
          </a:p>
        </p:txBody>
      </p:sp>
      <p:sp>
        <p:nvSpPr>
          <p:cNvPr id="92183" name="Text Box 23"/>
          <p:cNvSpPr txBox="1">
            <a:spLocks noChangeArrowheads="1"/>
          </p:cNvSpPr>
          <p:nvPr/>
        </p:nvSpPr>
        <p:spPr bwMode="auto">
          <a:xfrm>
            <a:off x="152400" y="2874963"/>
            <a:ext cx="549275" cy="2916237"/>
          </a:xfrm>
          <a:prstGeom prst="rect">
            <a:avLst/>
          </a:prstGeom>
          <a:noFill/>
          <a:ln w="9525">
            <a:noFill/>
            <a:miter lim="800000"/>
            <a:headEnd/>
            <a:tailEnd/>
          </a:ln>
          <a:effectLst/>
        </p:spPr>
        <p:txBody>
          <a:bodyPr vert="eaVert" wrap="none">
            <a:spAutoFit/>
          </a:bodyPr>
          <a:lstStyle/>
          <a:p>
            <a:r>
              <a:rPr lang="ja-JP" altLang="en-US"/>
              <a:t>運賃は高いほうがいい</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 3"/>
          <p:cNvSpPr>
            <a:spLocks noGrp="1"/>
          </p:cNvSpPr>
          <p:nvPr>
            <p:ph type="sldNum" sz="quarter" idx="12"/>
          </p:nvPr>
        </p:nvSpPr>
        <p:spPr/>
        <p:txBody>
          <a:bodyPr/>
          <a:lstStyle/>
          <a:p>
            <a:fld id="{2DD9E2F9-B028-44C1-BFE7-4EB7CD6960B3}" type="slidenum">
              <a:rPr lang="en-US" altLang="ja-JP"/>
              <a:pPr/>
              <a:t>38</a:t>
            </a:fld>
            <a:endParaRPr lang="en-US" altLang="ja-JP"/>
          </a:p>
        </p:txBody>
      </p:sp>
      <p:sp>
        <p:nvSpPr>
          <p:cNvPr id="13314" name="Text Box 2"/>
          <p:cNvSpPr txBox="1">
            <a:spLocks noChangeArrowheads="1"/>
          </p:cNvSpPr>
          <p:nvPr/>
        </p:nvSpPr>
        <p:spPr bwMode="auto">
          <a:xfrm>
            <a:off x="1066800" y="533400"/>
            <a:ext cx="2441575" cy="514350"/>
          </a:xfrm>
          <a:prstGeom prst="rect">
            <a:avLst/>
          </a:prstGeom>
          <a:solidFill>
            <a:srgbClr val="FFFF00"/>
          </a:solidFill>
          <a:ln w="57150" cmpd="thickThin">
            <a:solidFill>
              <a:schemeClr val="tx1"/>
            </a:solidFill>
            <a:miter lim="800000"/>
            <a:headEnd/>
            <a:tailEnd/>
          </a:ln>
          <a:effectLst/>
        </p:spPr>
        <p:txBody>
          <a:bodyPr wrap="none">
            <a:spAutoFit/>
          </a:bodyPr>
          <a:lstStyle/>
          <a:p>
            <a:r>
              <a:rPr lang="ja-JP" altLang="en-US" dirty="0"/>
              <a:t>カボタージュ規制</a:t>
            </a:r>
          </a:p>
        </p:txBody>
      </p:sp>
      <p:sp>
        <p:nvSpPr>
          <p:cNvPr id="13315" name="Rectangle 3"/>
          <p:cNvSpPr>
            <a:spLocks noChangeArrowheads="1"/>
          </p:cNvSpPr>
          <p:nvPr/>
        </p:nvSpPr>
        <p:spPr bwMode="auto">
          <a:xfrm>
            <a:off x="3886200" y="2057400"/>
            <a:ext cx="2362200" cy="1143000"/>
          </a:xfrm>
          <a:prstGeom prst="rect">
            <a:avLst/>
          </a:prstGeom>
          <a:noFill/>
          <a:ln w="9525">
            <a:solidFill>
              <a:schemeClr val="accent1"/>
            </a:solidFill>
            <a:miter lim="800000"/>
            <a:headEnd/>
            <a:tailEnd/>
          </a:ln>
          <a:effectLst/>
        </p:spPr>
        <p:txBody>
          <a:bodyPr wrap="none" anchor="ctr"/>
          <a:lstStyle/>
          <a:p>
            <a:endParaRPr lang="ja-JP" altLang="en-US"/>
          </a:p>
        </p:txBody>
      </p:sp>
      <p:sp>
        <p:nvSpPr>
          <p:cNvPr id="13316" name="Rectangle 4"/>
          <p:cNvSpPr>
            <a:spLocks noChangeArrowheads="1"/>
          </p:cNvSpPr>
          <p:nvPr/>
        </p:nvSpPr>
        <p:spPr bwMode="auto">
          <a:xfrm>
            <a:off x="457200" y="2057400"/>
            <a:ext cx="2362200" cy="1143000"/>
          </a:xfrm>
          <a:prstGeom prst="rect">
            <a:avLst/>
          </a:prstGeom>
          <a:noFill/>
          <a:ln w="9525">
            <a:solidFill>
              <a:schemeClr val="accent2"/>
            </a:solidFill>
            <a:miter lim="800000"/>
            <a:headEnd/>
            <a:tailEnd/>
          </a:ln>
          <a:effectLst/>
        </p:spPr>
        <p:txBody>
          <a:bodyPr wrap="none" anchor="ctr"/>
          <a:lstStyle/>
          <a:p>
            <a:endParaRPr lang="ja-JP" altLang="en-US"/>
          </a:p>
        </p:txBody>
      </p:sp>
      <p:cxnSp>
        <p:nvCxnSpPr>
          <p:cNvPr id="13317" name="AutoShape 5"/>
          <p:cNvCxnSpPr>
            <a:cxnSpLocks noChangeShapeType="1"/>
            <a:stCxn id="13315" idx="0"/>
            <a:endCxn id="13315" idx="3"/>
          </p:cNvCxnSpPr>
          <p:nvPr/>
        </p:nvCxnSpPr>
        <p:spPr bwMode="auto">
          <a:xfrm rot="5400000" flipV="1">
            <a:off x="5372100" y="1752600"/>
            <a:ext cx="571500" cy="1181100"/>
          </a:xfrm>
          <a:prstGeom prst="bentConnector4">
            <a:avLst>
              <a:gd name="adj1" fmla="val -73894"/>
              <a:gd name="adj2" fmla="val 119356"/>
            </a:avLst>
          </a:prstGeom>
          <a:noFill/>
          <a:ln w="38100">
            <a:solidFill>
              <a:schemeClr val="accent1"/>
            </a:solidFill>
            <a:prstDash val="dash"/>
            <a:miter lim="800000"/>
            <a:headEnd/>
            <a:tailEnd type="triangle" w="med" len="med"/>
          </a:ln>
          <a:effectLst/>
        </p:spPr>
      </p:cxnSp>
      <p:cxnSp>
        <p:nvCxnSpPr>
          <p:cNvPr id="13320" name="AutoShape 8"/>
          <p:cNvCxnSpPr>
            <a:cxnSpLocks noChangeShapeType="1"/>
            <a:stCxn id="13316" idx="2"/>
            <a:endCxn id="13315" idx="2"/>
          </p:cNvCxnSpPr>
          <p:nvPr/>
        </p:nvCxnSpPr>
        <p:spPr bwMode="auto">
          <a:xfrm rot="16200000" flipH="1">
            <a:off x="3352006" y="1486694"/>
            <a:ext cx="1588" cy="3429000"/>
          </a:xfrm>
          <a:prstGeom prst="bentConnector3">
            <a:avLst>
              <a:gd name="adj1" fmla="val 37699995"/>
            </a:avLst>
          </a:prstGeom>
          <a:noFill/>
          <a:ln w="57150">
            <a:solidFill>
              <a:schemeClr val="tx1"/>
            </a:solidFill>
            <a:miter lim="800000"/>
            <a:headEnd/>
            <a:tailEnd type="triangle" w="med" len="med"/>
          </a:ln>
          <a:effectLst/>
        </p:spPr>
      </p:cxnSp>
      <p:cxnSp>
        <p:nvCxnSpPr>
          <p:cNvPr id="13321" name="AutoShape 9"/>
          <p:cNvCxnSpPr>
            <a:cxnSpLocks noChangeShapeType="1"/>
            <a:endCxn id="13316" idx="2"/>
          </p:cNvCxnSpPr>
          <p:nvPr/>
        </p:nvCxnSpPr>
        <p:spPr bwMode="auto">
          <a:xfrm>
            <a:off x="381000" y="2667000"/>
            <a:ext cx="1257300" cy="533400"/>
          </a:xfrm>
          <a:prstGeom prst="curvedConnector4">
            <a:avLst>
              <a:gd name="adj1" fmla="val -22222"/>
              <a:gd name="adj2" fmla="val 166069"/>
            </a:avLst>
          </a:prstGeom>
          <a:noFill/>
          <a:ln w="38100">
            <a:solidFill>
              <a:schemeClr val="accent2"/>
            </a:solidFill>
            <a:prstDash val="dash"/>
            <a:round/>
            <a:headEnd/>
            <a:tailEnd type="triangle" w="med" len="med"/>
          </a:ln>
          <a:effectLst/>
        </p:spPr>
      </p:cxnSp>
      <p:cxnSp>
        <p:nvCxnSpPr>
          <p:cNvPr id="13323" name="AutoShape 11"/>
          <p:cNvCxnSpPr>
            <a:cxnSpLocks noChangeShapeType="1"/>
            <a:stCxn id="13315" idx="2"/>
            <a:endCxn id="13315" idx="1"/>
          </p:cNvCxnSpPr>
          <p:nvPr/>
        </p:nvCxnSpPr>
        <p:spPr bwMode="auto">
          <a:xfrm rot="16200000" flipV="1">
            <a:off x="4191000" y="2324100"/>
            <a:ext cx="571500" cy="1181100"/>
          </a:xfrm>
          <a:prstGeom prst="curvedConnector4">
            <a:avLst>
              <a:gd name="adj1" fmla="val -70556"/>
              <a:gd name="adj2" fmla="val 131449"/>
            </a:avLst>
          </a:prstGeom>
          <a:noFill/>
          <a:ln w="38100">
            <a:solidFill>
              <a:schemeClr val="accent1"/>
            </a:solidFill>
            <a:prstDash val="dash"/>
            <a:round/>
            <a:headEnd/>
            <a:tailEnd type="triangle" w="med" len="med"/>
          </a:ln>
          <a:effectLst/>
        </p:spPr>
      </p:cxnSp>
      <p:cxnSp>
        <p:nvCxnSpPr>
          <p:cNvPr id="13324" name="AutoShape 12"/>
          <p:cNvCxnSpPr>
            <a:cxnSpLocks noChangeShapeType="1"/>
            <a:stCxn id="13316" idx="0"/>
            <a:endCxn id="13316" idx="3"/>
          </p:cNvCxnSpPr>
          <p:nvPr/>
        </p:nvCxnSpPr>
        <p:spPr bwMode="auto">
          <a:xfrm rot="5400000" flipV="1">
            <a:off x="1943100" y="1752600"/>
            <a:ext cx="571500" cy="1181100"/>
          </a:xfrm>
          <a:prstGeom prst="bentConnector4">
            <a:avLst>
              <a:gd name="adj1" fmla="val -40000"/>
              <a:gd name="adj2" fmla="val 119356"/>
            </a:avLst>
          </a:prstGeom>
          <a:noFill/>
          <a:ln w="38100">
            <a:solidFill>
              <a:schemeClr val="accent2"/>
            </a:solidFill>
            <a:prstDash val="dash"/>
            <a:miter lim="800000"/>
            <a:headEnd/>
            <a:tailEnd type="triangle" w="med" len="med"/>
          </a:ln>
          <a:effectLst/>
        </p:spPr>
      </p:cxnSp>
      <p:sp>
        <p:nvSpPr>
          <p:cNvPr id="13325" name="Text Box 13"/>
          <p:cNvSpPr txBox="1">
            <a:spLocks noChangeArrowheads="1"/>
          </p:cNvSpPr>
          <p:nvPr/>
        </p:nvSpPr>
        <p:spPr bwMode="auto">
          <a:xfrm>
            <a:off x="228600" y="5470525"/>
            <a:ext cx="5827713" cy="701675"/>
          </a:xfrm>
          <a:prstGeom prst="rect">
            <a:avLst/>
          </a:prstGeom>
          <a:noFill/>
          <a:ln w="9525">
            <a:noFill/>
            <a:miter lim="800000"/>
            <a:headEnd/>
            <a:tailEnd/>
          </a:ln>
          <a:effectLst/>
        </p:spPr>
        <p:txBody>
          <a:bodyPr wrap="none">
            <a:spAutoFit/>
          </a:bodyPr>
          <a:lstStyle/>
          <a:p>
            <a:r>
              <a:rPr lang="en-US" altLang="ja-JP"/>
              <a:t>EU</a:t>
            </a:r>
            <a:r>
              <a:rPr lang="ja-JP" altLang="en-US"/>
              <a:t>：</a:t>
            </a:r>
            <a:r>
              <a:rPr lang="en-US" altLang="ja-JP" sz="1600"/>
              <a:t>1993</a:t>
            </a:r>
            <a:r>
              <a:rPr lang="ja-JP" altLang="en-US" sz="1600"/>
              <a:t>年から</a:t>
            </a:r>
            <a:r>
              <a:rPr lang="en-US" altLang="ja-JP" sz="1600"/>
              <a:t>2003</a:t>
            </a:r>
            <a:r>
              <a:rPr lang="ja-JP" altLang="en-US" sz="1600"/>
              <a:t>年末までに段階的にカボタージュ規制を</a:t>
            </a:r>
          </a:p>
          <a:p>
            <a:r>
              <a:rPr lang="ja-JP" altLang="en-US" sz="1600"/>
              <a:t>廃止し、他のＥＵ加盟国の国内輸送を認める。ＥＵ域外は規制継続</a:t>
            </a:r>
            <a:endParaRPr lang="ja-JP" altLang="en-US"/>
          </a:p>
        </p:txBody>
      </p:sp>
      <p:sp>
        <p:nvSpPr>
          <p:cNvPr id="13326" name="Text Box 14"/>
          <p:cNvSpPr txBox="1">
            <a:spLocks noChangeArrowheads="1"/>
          </p:cNvSpPr>
          <p:nvPr/>
        </p:nvSpPr>
        <p:spPr bwMode="auto">
          <a:xfrm>
            <a:off x="273050" y="5029200"/>
            <a:ext cx="2774950" cy="457200"/>
          </a:xfrm>
          <a:prstGeom prst="rect">
            <a:avLst/>
          </a:prstGeom>
          <a:noFill/>
          <a:ln w="9525">
            <a:noFill/>
            <a:miter lim="800000"/>
            <a:headEnd/>
            <a:tailEnd/>
          </a:ln>
          <a:effectLst/>
        </p:spPr>
        <p:txBody>
          <a:bodyPr wrap="none">
            <a:spAutoFit/>
          </a:bodyPr>
          <a:lstStyle/>
          <a:p>
            <a:r>
              <a:rPr lang="ja-JP" altLang="en-US"/>
              <a:t>香港・大陸間は国内</a:t>
            </a:r>
          </a:p>
        </p:txBody>
      </p:sp>
      <p:sp>
        <p:nvSpPr>
          <p:cNvPr id="13327" name="Text Box 15"/>
          <p:cNvSpPr txBox="1">
            <a:spLocks noChangeArrowheads="1"/>
          </p:cNvSpPr>
          <p:nvPr/>
        </p:nvSpPr>
        <p:spPr bwMode="auto">
          <a:xfrm>
            <a:off x="4784725" y="2265363"/>
            <a:ext cx="793750" cy="457200"/>
          </a:xfrm>
          <a:prstGeom prst="rect">
            <a:avLst/>
          </a:prstGeom>
          <a:noFill/>
          <a:ln w="9525">
            <a:noFill/>
            <a:miter lim="800000"/>
            <a:headEnd/>
            <a:tailEnd/>
          </a:ln>
          <a:effectLst/>
        </p:spPr>
        <p:txBody>
          <a:bodyPr wrap="none">
            <a:spAutoFit/>
          </a:bodyPr>
          <a:lstStyle/>
          <a:p>
            <a:r>
              <a:rPr lang="ja-JP" altLang="en-US">
                <a:solidFill>
                  <a:schemeClr val="accent1"/>
                </a:solidFill>
              </a:rPr>
              <a:t>日本</a:t>
            </a:r>
          </a:p>
        </p:txBody>
      </p:sp>
      <p:sp>
        <p:nvSpPr>
          <p:cNvPr id="13328" name="Text Box 16"/>
          <p:cNvSpPr txBox="1">
            <a:spLocks noChangeArrowheads="1"/>
          </p:cNvSpPr>
          <p:nvPr/>
        </p:nvSpPr>
        <p:spPr bwMode="auto">
          <a:xfrm>
            <a:off x="3702050" y="1296988"/>
            <a:ext cx="1441450" cy="366712"/>
          </a:xfrm>
          <a:prstGeom prst="rect">
            <a:avLst/>
          </a:prstGeom>
          <a:noFill/>
          <a:ln w="9525">
            <a:noFill/>
            <a:miter lim="800000"/>
            <a:headEnd/>
            <a:tailEnd/>
          </a:ln>
          <a:effectLst/>
        </p:spPr>
        <p:txBody>
          <a:bodyPr wrap="none">
            <a:spAutoFit/>
          </a:bodyPr>
          <a:lstStyle/>
          <a:p>
            <a:r>
              <a:rPr lang="ja-JP" altLang="en-US" sz="1800">
                <a:solidFill>
                  <a:schemeClr val="accent1"/>
                </a:solidFill>
              </a:rPr>
              <a:t>日本籍船・機</a:t>
            </a:r>
            <a:endParaRPr lang="ja-JP" altLang="en-US"/>
          </a:p>
        </p:txBody>
      </p:sp>
      <p:sp>
        <p:nvSpPr>
          <p:cNvPr id="13329" name="Text Box 17"/>
          <p:cNvSpPr txBox="1">
            <a:spLocks noChangeArrowheads="1"/>
          </p:cNvSpPr>
          <p:nvPr/>
        </p:nvSpPr>
        <p:spPr bwMode="auto">
          <a:xfrm>
            <a:off x="661988" y="1371600"/>
            <a:ext cx="1776412" cy="366713"/>
          </a:xfrm>
          <a:prstGeom prst="rect">
            <a:avLst/>
          </a:prstGeom>
          <a:noFill/>
          <a:ln w="9525">
            <a:noFill/>
            <a:miter lim="800000"/>
            <a:headEnd/>
            <a:tailEnd/>
          </a:ln>
          <a:effectLst/>
        </p:spPr>
        <p:txBody>
          <a:bodyPr>
            <a:spAutoFit/>
          </a:bodyPr>
          <a:lstStyle/>
          <a:p>
            <a:r>
              <a:rPr lang="en-US" altLang="ja-JP" sz="1800">
                <a:solidFill>
                  <a:schemeClr val="accent2"/>
                </a:solidFill>
              </a:rPr>
              <a:t>A</a:t>
            </a:r>
            <a:r>
              <a:rPr lang="ja-JP" altLang="en-US" sz="1800">
                <a:solidFill>
                  <a:schemeClr val="accent2"/>
                </a:solidFill>
              </a:rPr>
              <a:t>国籍船・機</a:t>
            </a:r>
            <a:endParaRPr lang="ja-JP" altLang="en-US"/>
          </a:p>
        </p:txBody>
      </p:sp>
      <p:sp>
        <p:nvSpPr>
          <p:cNvPr id="13330" name="Text Box 18"/>
          <p:cNvSpPr txBox="1">
            <a:spLocks noChangeArrowheads="1"/>
          </p:cNvSpPr>
          <p:nvPr/>
        </p:nvSpPr>
        <p:spPr bwMode="auto">
          <a:xfrm>
            <a:off x="3990975" y="152400"/>
            <a:ext cx="4425950" cy="366713"/>
          </a:xfrm>
          <a:prstGeom prst="rect">
            <a:avLst/>
          </a:prstGeom>
          <a:noFill/>
          <a:ln w="9525">
            <a:noFill/>
            <a:miter lim="800000"/>
            <a:headEnd/>
            <a:tailEnd/>
          </a:ln>
          <a:effectLst/>
        </p:spPr>
        <p:txBody>
          <a:bodyPr wrap="none">
            <a:spAutoFit/>
          </a:bodyPr>
          <a:lstStyle/>
          <a:p>
            <a:r>
              <a:rPr lang="ja-JP" altLang="en-US" sz="1800"/>
              <a:t>運送契約（私的契約）は国籍に制限されない</a:t>
            </a:r>
          </a:p>
        </p:txBody>
      </p:sp>
      <p:sp>
        <p:nvSpPr>
          <p:cNvPr id="13331" name="Text Box 19"/>
          <p:cNvSpPr txBox="1">
            <a:spLocks noChangeArrowheads="1"/>
          </p:cNvSpPr>
          <p:nvPr/>
        </p:nvSpPr>
        <p:spPr bwMode="auto">
          <a:xfrm>
            <a:off x="3810000" y="609600"/>
            <a:ext cx="5208588" cy="469900"/>
          </a:xfrm>
          <a:prstGeom prst="rect">
            <a:avLst/>
          </a:prstGeom>
          <a:noFill/>
          <a:ln w="12700">
            <a:solidFill>
              <a:schemeClr val="tx1"/>
            </a:solidFill>
            <a:miter lim="800000"/>
            <a:headEnd/>
            <a:tailEnd/>
          </a:ln>
          <a:effectLst/>
        </p:spPr>
        <p:txBody>
          <a:bodyPr wrap="none">
            <a:spAutoFit/>
          </a:bodyPr>
          <a:lstStyle/>
          <a:p>
            <a:r>
              <a:rPr lang="ja-JP" altLang="en-US"/>
              <a:t>国内実運送（船・航空機）は国籍に制限</a:t>
            </a:r>
          </a:p>
        </p:txBody>
      </p:sp>
      <p:sp>
        <p:nvSpPr>
          <p:cNvPr id="13332" name="Text Box 20"/>
          <p:cNvSpPr txBox="1">
            <a:spLocks noChangeArrowheads="1"/>
          </p:cNvSpPr>
          <p:nvPr/>
        </p:nvSpPr>
        <p:spPr bwMode="auto">
          <a:xfrm>
            <a:off x="1355725" y="2174875"/>
            <a:ext cx="709613" cy="457200"/>
          </a:xfrm>
          <a:prstGeom prst="rect">
            <a:avLst/>
          </a:prstGeom>
          <a:noFill/>
          <a:ln w="9525">
            <a:noFill/>
            <a:miter lim="800000"/>
            <a:headEnd/>
            <a:tailEnd/>
          </a:ln>
          <a:effectLst/>
        </p:spPr>
        <p:txBody>
          <a:bodyPr wrap="none">
            <a:spAutoFit/>
          </a:bodyPr>
          <a:lstStyle/>
          <a:p>
            <a:r>
              <a:rPr lang="en-US" altLang="ja-JP">
                <a:solidFill>
                  <a:schemeClr val="accent2"/>
                </a:solidFill>
              </a:rPr>
              <a:t>A</a:t>
            </a:r>
            <a:r>
              <a:rPr lang="ja-JP" altLang="en-US">
                <a:solidFill>
                  <a:schemeClr val="accent2"/>
                </a:solidFill>
              </a:rPr>
              <a:t>国</a:t>
            </a:r>
          </a:p>
        </p:txBody>
      </p:sp>
      <p:sp>
        <p:nvSpPr>
          <p:cNvPr id="13334" name="Text Box 22"/>
          <p:cNvSpPr txBox="1">
            <a:spLocks noChangeArrowheads="1"/>
          </p:cNvSpPr>
          <p:nvPr/>
        </p:nvSpPr>
        <p:spPr bwMode="auto">
          <a:xfrm>
            <a:off x="6902450" y="1676400"/>
            <a:ext cx="1403350" cy="457200"/>
          </a:xfrm>
          <a:prstGeom prst="rect">
            <a:avLst/>
          </a:prstGeom>
          <a:noFill/>
          <a:ln w="9525">
            <a:noFill/>
            <a:miter lim="800000"/>
            <a:headEnd/>
            <a:tailEnd/>
          </a:ln>
          <a:effectLst/>
        </p:spPr>
        <p:txBody>
          <a:bodyPr wrap="none">
            <a:spAutoFit/>
          </a:bodyPr>
          <a:lstStyle/>
          <a:p>
            <a:r>
              <a:rPr lang="ja-JP" altLang="en-US"/>
              <a:t>日本籍機</a:t>
            </a:r>
          </a:p>
        </p:txBody>
      </p:sp>
      <p:sp>
        <p:nvSpPr>
          <p:cNvPr id="13335" name="Text Box 23"/>
          <p:cNvSpPr txBox="1">
            <a:spLocks noChangeArrowheads="1"/>
          </p:cNvSpPr>
          <p:nvPr/>
        </p:nvSpPr>
        <p:spPr bwMode="auto">
          <a:xfrm>
            <a:off x="7239000" y="2084388"/>
            <a:ext cx="2012950" cy="336550"/>
          </a:xfrm>
          <a:prstGeom prst="rect">
            <a:avLst/>
          </a:prstGeom>
          <a:noFill/>
          <a:ln w="9525">
            <a:noFill/>
            <a:miter lim="800000"/>
            <a:headEnd/>
            <a:tailEnd/>
          </a:ln>
          <a:effectLst/>
        </p:spPr>
        <p:txBody>
          <a:bodyPr wrap="none">
            <a:spAutoFit/>
          </a:bodyPr>
          <a:lstStyle/>
          <a:p>
            <a:r>
              <a:rPr lang="ja-JP" altLang="en-US" sz="1600"/>
              <a:t>登録は日本人（法人）</a:t>
            </a:r>
            <a:endParaRPr lang="ja-JP" altLang="en-US"/>
          </a:p>
        </p:txBody>
      </p:sp>
      <p:sp>
        <p:nvSpPr>
          <p:cNvPr id="13337" name="Text Box 25"/>
          <p:cNvSpPr txBox="1">
            <a:spLocks noChangeArrowheads="1"/>
          </p:cNvSpPr>
          <p:nvPr/>
        </p:nvSpPr>
        <p:spPr bwMode="auto">
          <a:xfrm>
            <a:off x="6934200" y="2362200"/>
            <a:ext cx="1771650" cy="641350"/>
          </a:xfrm>
          <a:prstGeom prst="rect">
            <a:avLst/>
          </a:prstGeom>
          <a:noFill/>
          <a:ln w="9525">
            <a:noFill/>
            <a:miter lim="800000"/>
            <a:headEnd/>
            <a:tailEnd/>
          </a:ln>
          <a:effectLst/>
        </p:spPr>
        <p:txBody>
          <a:bodyPr wrap="none">
            <a:spAutoFit/>
          </a:bodyPr>
          <a:lstStyle/>
          <a:p>
            <a:r>
              <a:rPr lang="ja-JP" altLang="en-US" sz="1800"/>
              <a:t>運航は日本の</a:t>
            </a:r>
          </a:p>
          <a:p>
            <a:r>
              <a:rPr lang="ja-JP" altLang="en-US" sz="1800"/>
              <a:t>航空企業に限定</a:t>
            </a:r>
            <a:endParaRPr lang="ja-JP" altLang="en-US"/>
          </a:p>
        </p:txBody>
      </p:sp>
      <p:sp>
        <p:nvSpPr>
          <p:cNvPr id="13339" name="Text Box 27"/>
          <p:cNvSpPr txBox="1">
            <a:spLocks noChangeArrowheads="1"/>
          </p:cNvSpPr>
          <p:nvPr/>
        </p:nvSpPr>
        <p:spPr bwMode="auto">
          <a:xfrm>
            <a:off x="6918325" y="1295400"/>
            <a:ext cx="1928813" cy="406400"/>
          </a:xfrm>
          <a:prstGeom prst="rect">
            <a:avLst/>
          </a:prstGeom>
          <a:noFill/>
          <a:ln w="9525">
            <a:solidFill>
              <a:schemeClr val="tx1"/>
            </a:solidFill>
            <a:prstDash val="dash"/>
            <a:miter lim="800000"/>
            <a:headEnd/>
            <a:tailEnd/>
          </a:ln>
          <a:effectLst/>
        </p:spPr>
        <p:txBody>
          <a:bodyPr wrap="none">
            <a:spAutoFit/>
          </a:bodyPr>
          <a:lstStyle/>
          <a:p>
            <a:r>
              <a:rPr lang="ja-JP" altLang="en-US" sz="2000"/>
              <a:t>国内実輸送</a:t>
            </a:r>
            <a:r>
              <a:rPr lang="en-US" altLang="ja-JP" sz="2000"/>
              <a:t>(</a:t>
            </a:r>
            <a:r>
              <a:rPr lang="ja-JP" altLang="en-US" sz="2000"/>
              <a:t>空）</a:t>
            </a:r>
            <a:endParaRPr lang="ja-JP" altLang="en-US"/>
          </a:p>
        </p:txBody>
      </p:sp>
      <p:sp>
        <p:nvSpPr>
          <p:cNvPr id="13340" name="Text Box 28"/>
          <p:cNvSpPr txBox="1">
            <a:spLocks noChangeArrowheads="1"/>
          </p:cNvSpPr>
          <p:nvPr/>
        </p:nvSpPr>
        <p:spPr bwMode="auto">
          <a:xfrm>
            <a:off x="7010400" y="3182938"/>
            <a:ext cx="1971675" cy="406400"/>
          </a:xfrm>
          <a:prstGeom prst="rect">
            <a:avLst/>
          </a:prstGeom>
          <a:noFill/>
          <a:ln w="9525">
            <a:solidFill>
              <a:schemeClr val="tx1"/>
            </a:solidFill>
            <a:prstDash val="dash"/>
            <a:miter lim="800000"/>
            <a:headEnd/>
            <a:tailEnd/>
          </a:ln>
          <a:effectLst/>
        </p:spPr>
        <p:txBody>
          <a:bodyPr wrap="none">
            <a:spAutoFit/>
          </a:bodyPr>
          <a:lstStyle/>
          <a:p>
            <a:r>
              <a:rPr lang="ja-JP" altLang="en-US" sz="2000"/>
              <a:t>国内実輸送（海）</a:t>
            </a:r>
            <a:endParaRPr lang="ja-JP" altLang="en-US"/>
          </a:p>
        </p:txBody>
      </p:sp>
      <p:sp>
        <p:nvSpPr>
          <p:cNvPr id="13341" name="Text Box 29"/>
          <p:cNvSpPr txBox="1">
            <a:spLocks noChangeArrowheads="1"/>
          </p:cNvSpPr>
          <p:nvPr/>
        </p:nvSpPr>
        <p:spPr bwMode="auto">
          <a:xfrm>
            <a:off x="7054850" y="3657600"/>
            <a:ext cx="1403350" cy="457200"/>
          </a:xfrm>
          <a:prstGeom prst="rect">
            <a:avLst/>
          </a:prstGeom>
          <a:noFill/>
          <a:ln w="9525">
            <a:noFill/>
            <a:miter lim="800000"/>
            <a:headEnd/>
            <a:tailEnd/>
          </a:ln>
          <a:effectLst/>
        </p:spPr>
        <p:txBody>
          <a:bodyPr wrap="none">
            <a:spAutoFit/>
          </a:bodyPr>
          <a:lstStyle/>
          <a:p>
            <a:r>
              <a:rPr lang="ja-JP" altLang="en-US"/>
              <a:t>日本籍船</a:t>
            </a:r>
          </a:p>
        </p:txBody>
      </p:sp>
      <p:sp>
        <p:nvSpPr>
          <p:cNvPr id="13342" name="Text Box 30"/>
          <p:cNvSpPr txBox="1">
            <a:spLocks noChangeArrowheads="1"/>
          </p:cNvSpPr>
          <p:nvPr/>
        </p:nvSpPr>
        <p:spPr bwMode="auto">
          <a:xfrm>
            <a:off x="7239000" y="4065588"/>
            <a:ext cx="2012950" cy="336550"/>
          </a:xfrm>
          <a:prstGeom prst="rect">
            <a:avLst/>
          </a:prstGeom>
          <a:noFill/>
          <a:ln w="9525">
            <a:noFill/>
            <a:miter lim="800000"/>
            <a:headEnd/>
            <a:tailEnd/>
          </a:ln>
          <a:effectLst/>
        </p:spPr>
        <p:txBody>
          <a:bodyPr wrap="none">
            <a:spAutoFit/>
          </a:bodyPr>
          <a:lstStyle/>
          <a:p>
            <a:r>
              <a:rPr lang="ja-JP" altLang="en-US" sz="1600"/>
              <a:t>登録は日本人（法人）</a:t>
            </a:r>
            <a:endParaRPr lang="ja-JP" altLang="en-US"/>
          </a:p>
        </p:txBody>
      </p:sp>
      <p:sp>
        <p:nvSpPr>
          <p:cNvPr id="13343" name="Text Box 31"/>
          <p:cNvSpPr txBox="1">
            <a:spLocks noChangeArrowheads="1"/>
          </p:cNvSpPr>
          <p:nvPr/>
        </p:nvSpPr>
        <p:spPr bwMode="auto">
          <a:xfrm>
            <a:off x="6781800" y="4387850"/>
            <a:ext cx="2139950" cy="641350"/>
          </a:xfrm>
          <a:prstGeom prst="rect">
            <a:avLst/>
          </a:prstGeom>
          <a:noFill/>
          <a:ln w="9525">
            <a:noFill/>
            <a:miter lim="800000"/>
            <a:headEnd/>
            <a:tailEnd/>
          </a:ln>
          <a:effectLst/>
        </p:spPr>
        <p:txBody>
          <a:bodyPr wrap="none">
            <a:spAutoFit/>
          </a:bodyPr>
          <a:lstStyle/>
          <a:p>
            <a:r>
              <a:rPr lang="ja-JP" altLang="en-US" sz="1800"/>
              <a:t>運航は日本の海運</a:t>
            </a:r>
          </a:p>
          <a:p>
            <a:r>
              <a:rPr lang="ja-JP" altLang="en-US" sz="1800"/>
              <a:t>企業に限定されない</a:t>
            </a:r>
            <a:endParaRPr lang="ja-JP" altLang="en-US"/>
          </a:p>
        </p:txBody>
      </p:sp>
      <p:sp>
        <p:nvSpPr>
          <p:cNvPr id="13344" name="Text Box 32"/>
          <p:cNvSpPr txBox="1">
            <a:spLocks noChangeArrowheads="1"/>
          </p:cNvSpPr>
          <p:nvPr/>
        </p:nvSpPr>
        <p:spPr bwMode="auto">
          <a:xfrm>
            <a:off x="7010400" y="5156200"/>
            <a:ext cx="1971675" cy="406400"/>
          </a:xfrm>
          <a:prstGeom prst="rect">
            <a:avLst/>
          </a:prstGeom>
          <a:noFill/>
          <a:ln w="9525">
            <a:solidFill>
              <a:schemeClr val="tx1"/>
            </a:solidFill>
            <a:prstDash val="dash"/>
            <a:miter lim="800000"/>
            <a:headEnd/>
            <a:tailEnd/>
          </a:ln>
          <a:effectLst/>
        </p:spPr>
        <p:txBody>
          <a:bodyPr wrap="none">
            <a:spAutoFit/>
          </a:bodyPr>
          <a:lstStyle/>
          <a:p>
            <a:r>
              <a:rPr lang="ja-JP" altLang="en-US" sz="2000"/>
              <a:t>国内実輸送（陸）</a:t>
            </a:r>
            <a:endParaRPr lang="ja-JP" altLang="en-US"/>
          </a:p>
        </p:txBody>
      </p:sp>
      <p:sp>
        <p:nvSpPr>
          <p:cNvPr id="13345" name="Text Box 33"/>
          <p:cNvSpPr txBox="1">
            <a:spLocks noChangeArrowheads="1"/>
          </p:cNvSpPr>
          <p:nvPr/>
        </p:nvSpPr>
        <p:spPr bwMode="auto">
          <a:xfrm>
            <a:off x="6927850" y="6019800"/>
            <a:ext cx="2139950" cy="641350"/>
          </a:xfrm>
          <a:prstGeom prst="rect">
            <a:avLst/>
          </a:prstGeom>
          <a:noFill/>
          <a:ln w="9525">
            <a:noFill/>
            <a:miter lim="800000"/>
            <a:headEnd/>
            <a:tailEnd/>
          </a:ln>
          <a:effectLst/>
        </p:spPr>
        <p:txBody>
          <a:bodyPr wrap="none">
            <a:spAutoFit/>
          </a:bodyPr>
          <a:lstStyle/>
          <a:p>
            <a:r>
              <a:rPr lang="ja-JP" altLang="en-US" sz="1800"/>
              <a:t>運行は日本の陸運</a:t>
            </a:r>
          </a:p>
          <a:p>
            <a:r>
              <a:rPr lang="ja-JP" altLang="en-US" sz="1800"/>
              <a:t>企業に限定されない</a:t>
            </a:r>
            <a:endParaRPr lang="ja-JP" altLang="en-US"/>
          </a:p>
        </p:txBody>
      </p:sp>
      <p:sp>
        <p:nvSpPr>
          <p:cNvPr id="13346" name="Text Box 34"/>
          <p:cNvSpPr txBox="1">
            <a:spLocks noChangeArrowheads="1"/>
          </p:cNvSpPr>
          <p:nvPr/>
        </p:nvSpPr>
        <p:spPr bwMode="auto">
          <a:xfrm>
            <a:off x="7026275" y="5653088"/>
            <a:ext cx="1965325" cy="366712"/>
          </a:xfrm>
          <a:prstGeom prst="rect">
            <a:avLst/>
          </a:prstGeom>
          <a:noFill/>
          <a:ln w="9525">
            <a:noFill/>
            <a:miter lim="800000"/>
            <a:headEnd/>
            <a:tailEnd/>
          </a:ln>
          <a:effectLst/>
        </p:spPr>
        <p:txBody>
          <a:bodyPr wrap="none">
            <a:spAutoFit/>
          </a:bodyPr>
          <a:lstStyle/>
          <a:p>
            <a:r>
              <a:rPr lang="ja-JP" altLang="en-US" sz="1800"/>
              <a:t>車両に国籍はない</a:t>
            </a:r>
            <a:endParaRPr lang="ja-JP" altLang="en-US"/>
          </a:p>
        </p:txBody>
      </p:sp>
      <p:sp>
        <p:nvSpPr>
          <p:cNvPr id="13347" name="Text Box 35"/>
          <p:cNvSpPr txBox="1">
            <a:spLocks noChangeArrowheads="1"/>
          </p:cNvSpPr>
          <p:nvPr/>
        </p:nvSpPr>
        <p:spPr bwMode="auto">
          <a:xfrm>
            <a:off x="381000" y="3886200"/>
            <a:ext cx="3841750" cy="822325"/>
          </a:xfrm>
          <a:prstGeom prst="rect">
            <a:avLst/>
          </a:prstGeom>
          <a:noFill/>
          <a:ln w="9525">
            <a:noFill/>
            <a:miter lim="800000"/>
            <a:headEnd/>
            <a:tailEnd/>
          </a:ln>
          <a:effectLst/>
        </p:spPr>
        <p:txBody>
          <a:bodyPr wrap="none">
            <a:spAutoFit/>
          </a:bodyPr>
          <a:lstStyle/>
          <a:p>
            <a:pPr algn="ctr"/>
            <a:r>
              <a:rPr lang="ja-JP" altLang="en-US"/>
              <a:t>国内運送法令は内外無差別</a:t>
            </a:r>
          </a:p>
          <a:p>
            <a:pPr algn="ctr"/>
            <a:r>
              <a:rPr lang="ja-JP" altLang="en-US"/>
              <a:t>（外国人を区別しない）</a:t>
            </a:r>
          </a:p>
        </p:txBody>
      </p:sp>
      <p:sp>
        <p:nvSpPr>
          <p:cNvPr id="13348" name="Oval 36"/>
          <p:cNvSpPr>
            <a:spLocks noChangeArrowheads="1"/>
          </p:cNvSpPr>
          <p:nvPr/>
        </p:nvSpPr>
        <p:spPr bwMode="auto">
          <a:xfrm>
            <a:off x="4648200" y="2667000"/>
            <a:ext cx="762000" cy="533400"/>
          </a:xfrm>
          <a:prstGeom prst="ellipse">
            <a:avLst/>
          </a:prstGeom>
          <a:noFill/>
          <a:ln w="9525">
            <a:solidFill>
              <a:schemeClr val="tx1"/>
            </a:solidFill>
            <a:round/>
            <a:headEnd/>
            <a:tailEnd/>
          </a:ln>
          <a:effectLst/>
        </p:spPr>
        <p:txBody>
          <a:bodyPr wrap="none" anchor="ctr"/>
          <a:lstStyle/>
          <a:p>
            <a:pPr algn="ctr"/>
            <a:r>
              <a:rPr lang="ja-JP" altLang="en-US"/>
              <a:t>開港</a:t>
            </a:r>
          </a:p>
        </p:txBody>
      </p:sp>
      <p:sp>
        <p:nvSpPr>
          <p:cNvPr id="13349" name="Oval 37"/>
          <p:cNvSpPr>
            <a:spLocks noChangeArrowheads="1"/>
          </p:cNvSpPr>
          <p:nvPr/>
        </p:nvSpPr>
        <p:spPr bwMode="auto">
          <a:xfrm>
            <a:off x="1295400" y="2667000"/>
            <a:ext cx="762000" cy="533400"/>
          </a:xfrm>
          <a:prstGeom prst="ellipse">
            <a:avLst/>
          </a:prstGeom>
          <a:noFill/>
          <a:ln w="9525">
            <a:solidFill>
              <a:schemeClr val="tx1"/>
            </a:solidFill>
            <a:round/>
            <a:headEnd/>
            <a:tailEnd/>
          </a:ln>
          <a:effectLst/>
        </p:spPr>
        <p:txBody>
          <a:bodyPr wrap="none" anchor="ctr"/>
          <a:lstStyle/>
          <a:p>
            <a:pPr algn="ctr"/>
            <a:r>
              <a:rPr lang="ja-JP" altLang="en-US"/>
              <a:t>開港</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p:txBody>
          <a:bodyPr/>
          <a:lstStyle/>
          <a:p>
            <a:fld id="{CD72152E-BD21-49E2-BB82-6483BF951E62}" type="slidenum">
              <a:rPr lang="en-US" altLang="ja-JP"/>
              <a:pPr/>
              <a:t>39</a:t>
            </a:fld>
            <a:endParaRPr lang="en-US" altLang="ja-JP"/>
          </a:p>
        </p:txBody>
      </p:sp>
      <p:sp>
        <p:nvSpPr>
          <p:cNvPr id="59394" name="Oval 1026"/>
          <p:cNvSpPr>
            <a:spLocks noChangeArrowheads="1"/>
          </p:cNvSpPr>
          <p:nvPr/>
        </p:nvSpPr>
        <p:spPr bwMode="auto">
          <a:xfrm>
            <a:off x="4191000" y="2590800"/>
            <a:ext cx="609600" cy="609600"/>
          </a:xfrm>
          <a:prstGeom prst="ellipse">
            <a:avLst/>
          </a:prstGeom>
          <a:noFill/>
          <a:ln w="9525">
            <a:solidFill>
              <a:schemeClr val="tx1"/>
            </a:solidFill>
            <a:round/>
            <a:headEnd/>
            <a:tailEnd/>
          </a:ln>
          <a:effectLst/>
        </p:spPr>
        <p:txBody>
          <a:bodyPr wrap="none" anchor="ctr"/>
          <a:lstStyle/>
          <a:p>
            <a:pPr algn="ctr"/>
            <a:r>
              <a:rPr lang="ja-JP" altLang="en-US" sz="1800"/>
              <a:t>沖縄</a:t>
            </a:r>
            <a:endParaRPr lang="ja-JP" altLang="en-US"/>
          </a:p>
        </p:txBody>
      </p:sp>
      <p:sp>
        <p:nvSpPr>
          <p:cNvPr id="59395" name="Oval 1027"/>
          <p:cNvSpPr>
            <a:spLocks noChangeArrowheads="1"/>
          </p:cNvSpPr>
          <p:nvPr/>
        </p:nvSpPr>
        <p:spPr bwMode="auto">
          <a:xfrm>
            <a:off x="5410200" y="3733800"/>
            <a:ext cx="1828800" cy="914400"/>
          </a:xfrm>
          <a:prstGeom prst="ellipse">
            <a:avLst/>
          </a:prstGeom>
          <a:noFill/>
          <a:ln w="9525">
            <a:solidFill>
              <a:schemeClr val="tx1"/>
            </a:solidFill>
            <a:round/>
            <a:headEnd/>
            <a:tailEnd/>
          </a:ln>
          <a:effectLst/>
        </p:spPr>
        <p:txBody>
          <a:bodyPr wrap="none" anchor="ctr"/>
          <a:lstStyle/>
          <a:p>
            <a:pPr algn="ctr"/>
            <a:r>
              <a:rPr lang="ja-JP" altLang="en-US"/>
              <a:t>本州</a:t>
            </a:r>
          </a:p>
        </p:txBody>
      </p:sp>
      <p:sp>
        <p:nvSpPr>
          <p:cNvPr id="59396" name="Oval 1028"/>
          <p:cNvSpPr>
            <a:spLocks noChangeArrowheads="1"/>
          </p:cNvSpPr>
          <p:nvPr/>
        </p:nvSpPr>
        <p:spPr bwMode="auto">
          <a:xfrm>
            <a:off x="2133600" y="1981200"/>
            <a:ext cx="609600" cy="609600"/>
          </a:xfrm>
          <a:prstGeom prst="ellipse">
            <a:avLst/>
          </a:prstGeom>
          <a:noFill/>
          <a:ln w="9525">
            <a:solidFill>
              <a:schemeClr val="tx1"/>
            </a:solidFill>
            <a:round/>
            <a:headEnd/>
            <a:tailEnd/>
          </a:ln>
          <a:effectLst/>
        </p:spPr>
        <p:txBody>
          <a:bodyPr wrap="none" anchor="ctr"/>
          <a:lstStyle/>
          <a:p>
            <a:pPr algn="ctr"/>
            <a:r>
              <a:rPr lang="ja-JP" altLang="en-US" sz="1800"/>
              <a:t>台湾</a:t>
            </a:r>
            <a:endParaRPr lang="ja-JP" altLang="en-US"/>
          </a:p>
        </p:txBody>
      </p:sp>
      <p:sp>
        <p:nvSpPr>
          <p:cNvPr id="59397" name="Rectangle 1029"/>
          <p:cNvSpPr>
            <a:spLocks noChangeArrowheads="1"/>
          </p:cNvSpPr>
          <p:nvPr/>
        </p:nvSpPr>
        <p:spPr bwMode="auto">
          <a:xfrm>
            <a:off x="1752600" y="381000"/>
            <a:ext cx="5105400" cy="1066800"/>
          </a:xfrm>
          <a:prstGeom prst="rect">
            <a:avLst/>
          </a:prstGeom>
          <a:noFill/>
          <a:ln w="9525">
            <a:solidFill>
              <a:schemeClr val="tx1"/>
            </a:solidFill>
            <a:miter lim="800000"/>
            <a:headEnd/>
            <a:tailEnd/>
          </a:ln>
          <a:effectLst/>
        </p:spPr>
        <p:txBody>
          <a:bodyPr wrap="none" anchor="ctr"/>
          <a:lstStyle/>
          <a:p>
            <a:pPr algn="ctr"/>
            <a:r>
              <a:rPr lang="ja-JP" altLang="en-US"/>
              <a:t>中国大陸　　　　　　　</a:t>
            </a:r>
          </a:p>
        </p:txBody>
      </p:sp>
      <p:sp>
        <p:nvSpPr>
          <p:cNvPr id="59398" name="Text Box 1030"/>
          <p:cNvSpPr txBox="1">
            <a:spLocks noChangeArrowheads="1"/>
          </p:cNvSpPr>
          <p:nvPr/>
        </p:nvSpPr>
        <p:spPr bwMode="auto">
          <a:xfrm>
            <a:off x="381000" y="5562600"/>
            <a:ext cx="3232150" cy="731838"/>
          </a:xfrm>
          <a:prstGeom prst="rect">
            <a:avLst/>
          </a:prstGeom>
          <a:noFill/>
          <a:ln w="9525">
            <a:noFill/>
            <a:miter lim="800000"/>
            <a:headEnd/>
            <a:tailEnd/>
          </a:ln>
          <a:effectLst/>
        </p:spPr>
        <p:txBody>
          <a:bodyPr wrap="none">
            <a:spAutoFit/>
          </a:bodyPr>
          <a:lstStyle/>
          <a:p>
            <a:pPr algn="ctr"/>
            <a:r>
              <a:rPr lang="ja-JP" altLang="en-US"/>
              <a:t>海上運送法の航海命令</a:t>
            </a:r>
          </a:p>
          <a:p>
            <a:pPr algn="ctr"/>
            <a:r>
              <a:rPr lang="ja-JP" altLang="en-US" sz="1800"/>
              <a:t>日本船、国内輸送を対象</a:t>
            </a:r>
            <a:endParaRPr lang="ja-JP" altLang="en-US"/>
          </a:p>
        </p:txBody>
      </p:sp>
      <p:sp>
        <p:nvSpPr>
          <p:cNvPr id="59399" name="Line 1031"/>
          <p:cNvSpPr>
            <a:spLocks noChangeShapeType="1"/>
          </p:cNvSpPr>
          <p:nvPr/>
        </p:nvSpPr>
        <p:spPr bwMode="auto">
          <a:xfrm flipH="1" flipV="1">
            <a:off x="4724400" y="3124200"/>
            <a:ext cx="1066800" cy="685800"/>
          </a:xfrm>
          <a:prstGeom prst="line">
            <a:avLst/>
          </a:prstGeom>
          <a:noFill/>
          <a:ln w="38100">
            <a:solidFill>
              <a:schemeClr val="tx1"/>
            </a:solidFill>
            <a:round/>
            <a:headEnd/>
            <a:tailEnd type="triangle" w="med" len="med"/>
          </a:ln>
          <a:effectLst/>
        </p:spPr>
        <p:txBody>
          <a:bodyPr wrap="none" anchor="ctr"/>
          <a:lstStyle/>
          <a:p>
            <a:endParaRPr lang="ja-JP" altLang="en-US"/>
          </a:p>
        </p:txBody>
      </p:sp>
      <p:sp>
        <p:nvSpPr>
          <p:cNvPr id="59400" name="Line 1032"/>
          <p:cNvSpPr>
            <a:spLocks noChangeShapeType="1"/>
          </p:cNvSpPr>
          <p:nvPr/>
        </p:nvSpPr>
        <p:spPr bwMode="auto">
          <a:xfrm flipH="1" flipV="1">
            <a:off x="2667000" y="2514600"/>
            <a:ext cx="2743200" cy="1676400"/>
          </a:xfrm>
          <a:prstGeom prst="line">
            <a:avLst/>
          </a:prstGeom>
          <a:noFill/>
          <a:ln w="38100">
            <a:solidFill>
              <a:schemeClr val="tx1"/>
            </a:solidFill>
            <a:prstDash val="lgDash"/>
            <a:round/>
            <a:headEnd/>
            <a:tailEnd type="triangle" w="med" len="med"/>
          </a:ln>
          <a:effectLst/>
        </p:spPr>
        <p:txBody>
          <a:bodyPr wrap="none" anchor="ctr"/>
          <a:lstStyle/>
          <a:p>
            <a:endParaRPr lang="ja-JP" altLang="en-US"/>
          </a:p>
        </p:txBody>
      </p:sp>
      <p:sp>
        <p:nvSpPr>
          <p:cNvPr id="59401" name="Text Box 1033"/>
          <p:cNvSpPr txBox="1">
            <a:spLocks noChangeArrowheads="1"/>
          </p:cNvSpPr>
          <p:nvPr/>
        </p:nvSpPr>
        <p:spPr bwMode="auto">
          <a:xfrm>
            <a:off x="4724400" y="3200400"/>
            <a:ext cx="1108075" cy="466725"/>
          </a:xfrm>
          <a:prstGeom prst="rect">
            <a:avLst/>
          </a:prstGeom>
          <a:noFill/>
          <a:ln w="9525">
            <a:solidFill>
              <a:srgbClr val="FF0000"/>
            </a:solidFill>
            <a:miter lim="800000"/>
            <a:headEnd/>
            <a:tailEnd/>
          </a:ln>
          <a:effectLst/>
        </p:spPr>
        <p:txBody>
          <a:bodyPr wrap="none">
            <a:spAutoFit/>
          </a:bodyPr>
          <a:lstStyle/>
          <a:p>
            <a:r>
              <a:rPr lang="en-US" altLang="ja-JP"/>
              <a:t>20</a:t>
            </a:r>
            <a:r>
              <a:rPr lang="ja-JP" altLang="en-US"/>
              <a:t>万円</a:t>
            </a:r>
          </a:p>
        </p:txBody>
      </p:sp>
      <p:sp>
        <p:nvSpPr>
          <p:cNvPr id="59402" name="Text Box 1034"/>
          <p:cNvSpPr txBox="1">
            <a:spLocks noChangeArrowheads="1"/>
          </p:cNvSpPr>
          <p:nvPr/>
        </p:nvSpPr>
        <p:spPr bwMode="auto">
          <a:xfrm>
            <a:off x="2727325" y="2667000"/>
            <a:ext cx="1098550" cy="457200"/>
          </a:xfrm>
          <a:prstGeom prst="rect">
            <a:avLst/>
          </a:prstGeom>
          <a:noFill/>
          <a:ln w="9525">
            <a:noFill/>
            <a:miter lim="800000"/>
            <a:headEnd/>
            <a:tailEnd/>
          </a:ln>
          <a:effectLst/>
        </p:spPr>
        <p:txBody>
          <a:bodyPr wrap="none">
            <a:spAutoFit/>
          </a:bodyPr>
          <a:lstStyle/>
          <a:p>
            <a:r>
              <a:rPr lang="en-US" altLang="ja-JP"/>
              <a:t>10</a:t>
            </a:r>
            <a:r>
              <a:rPr lang="ja-JP" altLang="en-US"/>
              <a:t>万円</a:t>
            </a:r>
          </a:p>
        </p:txBody>
      </p:sp>
      <p:sp>
        <p:nvSpPr>
          <p:cNvPr id="59403" name="Line 1035"/>
          <p:cNvSpPr>
            <a:spLocks noChangeShapeType="1"/>
          </p:cNvSpPr>
          <p:nvPr/>
        </p:nvSpPr>
        <p:spPr bwMode="auto">
          <a:xfrm flipV="1">
            <a:off x="2438400" y="1447800"/>
            <a:ext cx="0" cy="457200"/>
          </a:xfrm>
          <a:prstGeom prst="line">
            <a:avLst/>
          </a:prstGeom>
          <a:noFill/>
          <a:ln w="38100">
            <a:solidFill>
              <a:schemeClr val="tx1"/>
            </a:solidFill>
            <a:round/>
            <a:headEnd type="triangle" w="med" len="med"/>
            <a:tailEnd type="triangle" w="med" len="med"/>
          </a:ln>
          <a:effectLst/>
        </p:spPr>
        <p:txBody>
          <a:bodyPr wrap="none" anchor="ctr"/>
          <a:lstStyle/>
          <a:p>
            <a:endParaRPr lang="ja-JP" altLang="en-US"/>
          </a:p>
        </p:txBody>
      </p:sp>
      <p:sp>
        <p:nvSpPr>
          <p:cNvPr id="59404" name="AutoShape 1036"/>
          <p:cNvSpPr>
            <a:spLocks noChangeArrowheads="1"/>
          </p:cNvSpPr>
          <p:nvPr/>
        </p:nvSpPr>
        <p:spPr bwMode="auto">
          <a:xfrm>
            <a:off x="6934200" y="228600"/>
            <a:ext cx="1752600" cy="1524000"/>
          </a:xfrm>
          <a:prstGeom prst="leftArrow">
            <a:avLst>
              <a:gd name="adj1" fmla="val 50000"/>
              <a:gd name="adj2" fmla="val 28750"/>
            </a:avLst>
          </a:prstGeom>
          <a:noFill/>
          <a:ln w="9525">
            <a:solidFill>
              <a:schemeClr val="tx1"/>
            </a:solidFill>
            <a:prstDash val="lgDash"/>
            <a:miter lim="800000"/>
            <a:headEnd/>
            <a:tailEnd/>
          </a:ln>
          <a:effectLst/>
        </p:spPr>
        <p:txBody>
          <a:bodyPr wrap="none" anchor="ctr"/>
          <a:lstStyle/>
          <a:p>
            <a:pPr algn="ctr"/>
            <a:r>
              <a:rPr lang="ja-JP" altLang="en-US"/>
              <a:t>世界の物資</a:t>
            </a:r>
          </a:p>
        </p:txBody>
      </p:sp>
      <p:sp>
        <p:nvSpPr>
          <p:cNvPr id="59405" name="Oval 1037"/>
          <p:cNvSpPr>
            <a:spLocks noChangeArrowheads="1"/>
          </p:cNvSpPr>
          <p:nvPr/>
        </p:nvSpPr>
        <p:spPr bwMode="auto">
          <a:xfrm>
            <a:off x="4876800" y="609600"/>
            <a:ext cx="1981200" cy="838200"/>
          </a:xfrm>
          <a:prstGeom prst="ellipse">
            <a:avLst/>
          </a:prstGeom>
          <a:noFill/>
          <a:ln w="9525">
            <a:solidFill>
              <a:schemeClr val="tx1"/>
            </a:solidFill>
            <a:round/>
            <a:headEnd/>
            <a:tailEnd/>
          </a:ln>
          <a:effectLst/>
        </p:spPr>
        <p:txBody>
          <a:bodyPr wrap="none" anchor="ctr"/>
          <a:lstStyle/>
          <a:p>
            <a:pPr algn="ctr"/>
            <a:r>
              <a:rPr lang="ja-JP" altLang="en-US"/>
              <a:t>ハブポート</a:t>
            </a:r>
          </a:p>
          <a:p>
            <a:pPr algn="ctr"/>
            <a:r>
              <a:rPr lang="ja-JP" altLang="en-US"/>
              <a:t>集配センター</a:t>
            </a:r>
          </a:p>
        </p:txBody>
      </p:sp>
      <p:sp>
        <p:nvSpPr>
          <p:cNvPr id="59406" name="Line 1038"/>
          <p:cNvSpPr>
            <a:spLocks noChangeShapeType="1"/>
          </p:cNvSpPr>
          <p:nvPr/>
        </p:nvSpPr>
        <p:spPr bwMode="auto">
          <a:xfrm>
            <a:off x="6172200" y="1447800"/>
            <a:ext cx="228600" cy="2286000"/>
          </a:xfrm>
          <a:prstGeom prst="line">
            <a:avLst/>
          </a:prstGeom>
          <a:noFill/>
          <a:ln w="38100">
            <a:solidFill>
              <a:schemeClr val="tx1"/>
            </a:solidFill>
            <a:prstDash val="lgDash"/>
            <a:round/>
            <a:headEnd type="triangle" w="med" len="med"/>
            <a:tailEnd type="triangle" w="med" len="med"/>
          </a:ln>
          <a:effectLst/>
        </p:spPr>
        <p:txBody>
          <a:bodyPr wrap="none" anchor="ctr"/>
          <a:lstStyle/>
          <a:p>
            <a:endParaRPr lang="ja-JP" altLang="en-US"/>
          </a:p>
        </p:txBody>
      </p:sp>
      <p:cxnSp>
        <p:nvCxnSpPr>
          <p:cNvPr id="59407" name="AutoShape 1039"/>
          <p:cNvCxnSpPr>
            <a:cxnSpLocks noChangeShapeType="1"/>
            <a:stCxn id="59406" idx="1"/>
            <a:endCxn id="59395" idx="6"/>
          </p:cNvCxnSpPr>
          <p:nvPr/>
        </p:nvCxnSpPr>
        <p:spPr bwMode="auto">
          <a:xfrm rot="16200000" flipH="1">
            <a:off x="6600825" y="3552825"/>
            <a:ext cx="438150" cy="838200"/>
          </a:xfrm>
          <a:prstGeom prst="curvedConnector4">
            <a:avLst>
              <a:gd name="adj1" fmla="val -109787"/>
              <a:gd name="adj2" fmla="val 127273"/>
            </a:avLst>
          </a:prstGeom>
          <a:noFill/>
          <a:ln w="38100">
            <a:solidFill>
              <a:srgbClr val="FF0000"/>
            </a:solidFill>
            <a:round/>
            <a:headEnd type="triangle" w="med" len="med"/>
            <a:tailEnd type="triangle" w="med" len="med"/>
          </a:ln>
          <a:effectLst/>
        </p:spPr>
      </p:cxnSp>
      <p:sp>
        <p:nvSpPr>
          <p:cNvPr id="59408" name="Text Box 1040"/>
          <p:cNvSpPr txBox="1">
            <a:spLocks noChangeArrowheads="1"/>
          </p:cNvSpPr>
          <p:nvPr/>
        </p:nvSpPr>
        <p:spPr bwMode="auto">
          <a:xfrm rot="-1835118">
            <a:off x="7467600" y="1600200"/>
            <a:ext cx="549275" cy="3276600"/>
          </a:xfrm>
          <a:prstGeom prst="rect">
            <a:avLst/>
          </a:prstGeom>
          <a:noFill/>
          <a:ln w="9525">
            <a:noFill/>
            <a:miter lim="800000"/>
            <a:headEnd/>
            <a:tailEnd/>
          </a:ln>
          <a:effectLst/>
        </p:spPr>
        <p:txBody>
          <a:bodyPr vert="eaVert" wrap="none">
            <a:spAutoFit/>
          </a:bodyPr>
          <a:lstStyle/>
          <a:p>
            <a:r>
              <a:rPr lang="ja-JP" altLang="en-US"/>
              <a:t>国際・国内輸送が複雑化</a:t>
            </a:r>
          </a:p>
        </p:txBody>
      </p:sp>
      <p:sp>
        <p:nvSpPr>
          <p:cNvPr id="59409" name="Text Box 1041"/>
          <p:cNvSpPr txBox="1">
            <a:spLocks noChangeArrowheads="1"/>
          </p:cNvSpPr>
          <p:nvPr/>
        </p:nvSpPr>
        <p:spPr bwMode="auto">
          <a:xfrm>
            <a:off x="4343400" y="5524500"/>
            <a:ext cx="4756150" cy="457200"/>
          </a:xfrm>
          <a:prstGeom prst="rect">
            <a:avLst/>
          </a:prstGeom>
          <a:noFill/>
          <a:ln w="9525">
            <a:noFill/>
            <a:miter lim="800000"/>
            <a:headEnd/>
            <a:tailEnd/>
          </a:ln>
          <a:effectLst/>
        </p:spPr>
        <p:txBody>
          <a:bodyPr wrap="none">
            <a:spAutoFit/>
          </a:bodyPr>
          <a:lstStyle/>
          <a:p>
            <a:r>
              <a:rPr lang="ja-JP" altLang="en-US">
                <a:ea typeface="ＤＦＰ特太ゴシック体" pitchFamily="50" charset="-128"/>
              </a:rPr>
              <a:t>外国船の国内輸送禁止の解除論議</a:t>
            </a:r>
            <a:endParaRPr lang="ja-JP" altLang="en-US"/>
          </a:p>
        </p:txBody>
      </p:sp>
      <p:sp>
        <p:nvSpPr>
          <p:cNvPr id="59410" name="AutoShape 1042"/>
          <p:cNvSpPr>
            <a:spLocks noChangeArrowheads="1"/>
          </p:cNvSpPr>
          <p:nvPr/>
        </p:nvSpPr>
        <p:spPr bwMode="auto">
          <a:xfrm rot="3165396">
            <a:off x="7712869" y="4555331"/>
            <a:ext cx="485775" cy="976313"/>
          </a:xfrm>
          <a:prstGeom prst="downArrow">
            <a:avLst>
              <a:gd name="adj1" fmla="val 50000"/>
              <a:gd name="adj2" fmla="val 50245"/>
            </a:avLst>
          </a:prstGeom>
          <a:noFill/>
          <a:ln w="9525">
            <a:solidFill>
              <a:schemeClr val="tx1"/>
            </a:solidFill>
            <a:miter lim="800000"/>
            <a:headEnd/>
            <a:tailEnd/>
          </a:ln>
          <a:effectLst/>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ln w="38100">
            <a:solidFill>
              <a:schemeClr val="tx1"/>
            </a:solidFill>
          </a:ln>
        </p:spPr>
        <p:txBody>
          <a:bodyPr/>
          <a:lstStyle/>
          <a:p>
            <a:r>
              <a:rPr lang="ja-JP" altLang="en-US" b="1" dirty="0" smtClean="0"/>
              <a:t>２　ノルマンディ沖にあるサーク島</a:t>
            </a:r>
            <a:endParaRPr kumimoji="1" lang="ja-JP" altLang="en-US" dirty="0"/>
          </a:p>
        </p:txBody>
      </p:sp>
      <p:pic>
        <p:nvPicPr>
          <p:cNvPr id="17410" name="Picture 2" descr="http://i.huffpost.com/gen/1640865/thumbs/o-SARK-570.jpg?1"/>
          <p:cNvPicPr>
            <a:picLocks noChangeAspect="1" noChangeArrowheads="1"/>
          </p:cNvPicPr>
          <p:nvPr/>
        </p:nvPicPr>
        <p:blipFill>
          <a:blip r:embed="rId3" cstate="print"/>
          <a:srcRect/>
          <a:stretch>
            <a:fillRect/>
          </a:stretch>
        </p:blipFill>
        <p:spPr bwMode="auto">
          <a:xfrm>
            <a:off x="1663030" y="1700808"/>
            <a:ext cx="5429250" cy="49685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en-US" altLang="ja-JP" b="1" dirty="0" smtClean="0"/>
              <a:t>3</a:t>
            </a:r>
            <a:r>
              <a:rPr lang="ja-JP" altLang="en-US" b="1" dirty="0" smtClean="0"/>
              <a:t>　イタリアのヴェネツィア</a:t>
            </a:r>
            <a:endParaRPr kumimoji="1" lang="ja-JP" altLang="en-US" dirty="0"/>
          </a:p>
        </p:txBody>
      </p:sp>
      <p:pic>
        <p:nvPicPr>
          <p:cNvPr id="6146" name="Picture 2" descr="http://i.huffpost.com/gen/1640904/thumbs/o-VENICE-ITALY-570.jpg?1"/>
          <p:cNvPicPr>
            <a:picLocks noChangeAspect="1" noChangeArrowheads="1"/>
          </p:cNvPicPr>
          <p:nvPr/>
        </p:nvPicPr>
        <p:blipFill>
          <a:blip r:embed="rId3" cstate="print"/>
          <a:srcRect/>
          <a:stretch>
            <a:fillRect/>
          </a:stretch>
        </p:blipFill>
        <p:spPr bwMode="auto">
          <a:xfrm>
            <a:off x="740954" y="1507753"/>
            <a:ext cx="7215422" cy="48735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en-US" altLang="ja-JP" b="1" dirty="0" smtClean="0"/>
              <a:t>4</a:t>
            </a:r>
            <a:r>
              <a:rPr lang="ja-JP" altLang="en-US" b="1" dirty="0" smtClean="0"/>
              <a:t>　モロッコのフェズ旧市街</a:t>
            </a:r>
            <a:endParaRPr kumimoji="1" lang="ja-JP" altLang="en-US" dirty="0"/>
          </a:p>
        </p:txBody>
      </p:sp>
      <p:pic>
        <p:nvPicPr>
          <p:cNvPr id="5122" name="Picture 2" descr="http://i.huffpost.com/gen/1641132/thumbs/o-OLD-FEZ-570.jpg?1"/>
          <p:cNvPicPr>
            <a:picLocks noChangeAspect="1" noChangeArrowheads="1"/>
          </p:cNvPicPr>
          <p:nvPr/>
        </p:nvPicPr>
        <p:blipFill>
          <a:blip r:embed="rId3" cstate="print"/>
          <a:srcRect/>
          <a:stretch>
            <a:fillRect/>
          </a:stretch>
        </p:blipFill>
        <p:spPr bwMode="auto">
          <a:xfrm>
            <a:off x="1663030" y="1619225"/>
            <a:ext cx="5429250" cy="36099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normAutofit fontScale="90000"/>
          </a:bodyPr>
          <a:lstStyle/>
          <a:p>
            <a:r>
              <a:rPr lang="en-US" altLang="ja-JP" b="1" dirty="0" smtClean="0"/>
              <a:t>5</a:t>
            </a:r>
            <a:r>
              <a:rPr lang="ja-JP" altLang="en-US" b="1" dirty="0" smtClean="0"/>
              <a:t>　アルゼンチンのラ・クンブレシータ</a:t>
            </a:r>
            <a:endParaRPr kumimoji="1" lang="ja-JP" altLang="en-US" dirty="0"/>
          </a:p>
        </p:txBody>
      </p:sp>
      <p:pic>
        <p:nvPicPr>
          <p:cNvPr id="4098" name="Picture 2" descr="http://i.huffpost.com/gen/1641117/thumbs/o-LA-CUMBRECITA-VILLAGE-570.jpg?1"/>
          <p:cNvPicPr>
            <a:picLocks noChangeAspect="1" noChangeArrowheads="1"/>
          </p:cNvPicPr>
          <p:nvPr/>
        </p:nvPicPr>
        <p:blipFill>
          <a:blip r:embed="rId3" cstate="print"/>
          <a:srcRect/>
          <a:stretch>
            <a:fillRect/>
          </a:stretch>
        </p:blipFill>
        <p:spPr bwMode="auto">
          <a:xfrm>
            <a:off x="1835696" y="1753716"/>
            <a:ext cx="5429250" cy="3619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ln w="38100">
            <a:solidFill>
              <a:schemeClr val="tx1"/>
            </a:solidFill>
          </a:ln>
        </p:spPr>
        <p:txBody>
          <a:bodyPr/>
          <a:lstStyle/>
          <a:p>
            <a:r>
              <a:rPr lang="en-US" altLang="ja-JP" b="1" dirty="0" smtClean="0"/>
              <a:t>6</a:t>
            </a:r>
            <a:r>
              <a:rPr lang="ja-JP" altLang="en-US" b="1" dirty="0" smtClean="0"/>
              <a:t>　ギリシャのイドラ島</a:t>
            </a:r>
            <a:endParaRPr kumimoji="1" lang="ja-JP" altLang="en-US" dirty="0"/>
          </a:p>
        </p:txBody>
      </p:sp>
      <p:pic>
        <p:nvPicPr>
          <p:cNvPr id="3074" name="Picture 2" descr="http://i.huffpost.com/gen/1641179/thumbs/o-HYDRA-GREECE-570.jpg?1"/>
          <p:cNvPicPr>
            <a:picLocks noChangeAspect="1" noChangeArrowheads="1"/>
          </p:cNvPicPr>
          <p:nvPr/>
        </p:nvPicPr>
        <p:blipFill>
          <a:blip r:embed="rId3" cstate="print"/>
          <a:srcRect/>
          <a:stretch>
            <a:fillRect/>
          </a:stretch>
        </p:blipFill>
        <p:spPr bwMode="auto">
          <a:xfrm>
            <a:off x="1054647" y="1672183"/>
            <a:ext cx="6829721" cy="45651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lang="en-US" altLang="ja-JP" b="1" dirty="0" smtClean="0"/>
              <a:t>7</a:t>
            </a:r>
            <a:r>
              <a:rPr lang="ja-JP" altLang="en-US" b="1" dirty="0" smtClean="0"/>
              <a:t>　　ノースカロライナ州の</a:t>
            </a:r>
            <a:r>
              <a:rPr lang="en-US" altLang="ja-JP" b="1" dirty="0" smtClean="0"/>
              <a:t/>
            </a:r>
            <a:br>
              <a:rPr lang="en-US" altLang="ja-JP" b="1" dirty="0" smtClean="0"/>
            </a:br>
            <a:r>
              <a:rPr lang="ja-JP" altLang="en-US" b="1" dirty="0" smtClean="0"/>
              <a:t>ボールドヘッド・アイランド</a:t>
            </a:r>
            <a:endParaRPr kumimoji="1" lang="ja-JP" altLang="en-US" dirty="0"/>
          </a:p>
        </p:txBody>
      </p:sp>
      <p:pic>
        <p:nvPicPr>
          <p:cNvPr id="2050" name="Picture 2" descr="http://i.huffpost.com/gen/1641255/thumbs/o-BALD-HEAD-ISLAND-570.jpg?1"/>
          <p:cNvPicPr>
            <a:picLocks noChangeAspect="1" noChangeArrowheads="1"/>
          </p:cNvPicPr>
          <p:nvPr/>
        </p:nvPicPr>
        <p:blipFill>
          <a:blip r:embed="rId3" cstate="print"/>
          <a:srcRect/>
          <a:stretch>
            <a:fillRect/>
          </a:stretch>
        </p:blipFill>
        <p:spPr bwMode="auto">
          <a:xfrm>
            <a:off x="1519014" y="2113756"/>
            <a:ext cx="5429250" cy="3619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2213</Words>
  <Application>Microsoft Office PowerPoint</Application>
  <PresentationFormat>画面に合わせる (4:3)</PresentationFormat>
  <Paragraphs>306</Paragraphs>
  <Slides>39</Slides>
  <Notes>36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39</vt:i4>
      </vt:variant>
    </vt:vector>
  </HeadingPairs>
  <TitlesOfParts>
    <vt:vector size="45" baseType="lpstr">
      <vt:lpstr>ＤＦＰ特太ゴシック体</vt:lpstr>
      <vt:lpstr>ＭＳ Ｐゴシック</vt:lpstr>
      <vt:lpstr>ＭＳ 明朝</vt:lpstr>
      <vt:lpstr>Arial</vt:lpstr>
      <vt:lpstr>Calibri</vt:lpstr>
      <vt:lpstr>Office テーマ</vt:lpstr>
      <vt:lpstr>都市環境情報論　第九回  街を支える物流とコンビニ</vt:lpstr>
      <vt:lpstr>自動車の存在しない世界の町１０選</vt:lpstr>
      <vt:lpstr>1　ミシガン州のマキノー島</vt:lpstr>
      <vt:lpstr>２　ノルマンディ沖にあるサーク島</vt:lpstr>
      <vt:lpstr>3　イタリアのヴェネツィア</vt:lpstr>
      <vt:lpstr>4　モロッコのフェズ旧市街</vt:lpstr>
      <vt:lpstr>5　アルゼンチンのラ・クンブレシータ</vt:lpstr>
      <vt:lpstr>6　ギリシャのイドラ島</vt:lpstr>
      <vt:lpstr>7　　ノースカロライナ州の ボールドヘッド・アイランド</vt:lpstr>
      <vt:lpstr>8　オランダのヒートホールン</vt:lpstr>
      <vt:lpstr>9　ニューヨーク州の ファイアー・アイランド</vt:lpstr>
      <vt:lpstr>10　スイスのツェルマット</vt:lpstr>
      <vt:lpstr>ヴェニス</vt:lpstr>
      <vt:lpstr>PowerPoint プレゼンテーション</vt:lpstr>
      <vt:lpstr>物流と都市</vt:lpstr>
      <vt:lpstr>工場立地</vt:lpstr>
      <vt:lpstr>輸出から輸入港へ</vt:lpstr>
      <vt:lpstr>モノの生産</vt:lpstr>
      <vt:lpstr>宅急便の登場</vt:lpstr>
      <vt:lpstr>静脈物流</vt:lpstr>
      <vt:lpstr>３Ｄプリンターが物流を変える</vt:lpstr>
      <vt:lpstr>物流管理の進展</vt:lpstr>
      <vt:lpstr>米アマゾン 注文前に商品出荷サービス検討中</vt:lpstr>
      <vt:lpstr>山崎製パン 運転手の「英断」に困惑？　</vt:lpstr>
      <vt:lpstr>PowerPoint プレゼンテーション</vt:lpstr>
      <vt:lpstr>PowerPoint プレゼンテーション</vt:lpstr>
      <vt:lpstr>「開いてて良かった」から「御用聞き」に セブン―イレブン・ジャパンの宅配サービスが好調</vt:lpstr>
      <vt:lpstr>昔・陸軍跡地 今・国鉄貨物跡地</vt:lpstr>
      <vt:lpstr>PowerPoint プレゼンテーション</vt:lpstr>
      <vt:lpstr>PowerPoint プレゼンテーション</vt:lpstr>
      <vt:lpstr>鉄道施設　物流⇒人流</vt:lpstr>
      <vt:lpstr>土地本位制の物流施設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DELLNBX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第九回 物流と人流</dc:title>
  <dc:creator>teramae</dc:creator>
  <cp:lastModifiedBy>teikyo</cp:lastModifiedBy>
  <cp:revision>13</cp:revision>
  <dcterms:created xsi:type="dcterms:W3CDTF">2014-02-08T00:23:46Z</dcterms:created>
  <dcterms:modified xsi:type="dcterms:W3CDTF">2015-02-14T05:52:29Z</dcterms:modified>
</cp:coreProperties>
</file>